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8"/>
  </p:notesMasterIdLst>
  <p:sldIdLst>
    <p:sldId id="256" r:id="rId2"/>
    <p:sldId id="282" r:id="rId3"/>
    <p:sldId id="1122" r:id="rId4"/>
    <p:sldId id="1094" r:id="rId5"/>
    <p:sldId id="1115" r:id="rId6"/>
    <p:sldId id="1123" r:id="rId7"/>
    <p:sldId id="1116" r:id="rId8"/>
    <p:sldId id="1109" r:id="rId9"/>
    <p:sldId id="1118" r:id="rId10"/>
    <p:sldId id="1119" r:id="rId11"/>
    <p:sldId id="1099" r:id="rId12"/>
    <p:sldId id="1130" r:id="rId13"/>
    <p:sldId id="1131" r:id="rId14"/>
    <p:sldId id="1100" r:id="rId15"/>
    <p:sldId id="1124" r:id="rId16"/>
    <p:sldId id="1125" r:id="rId17"/>
    <p:sldId id="1126" r:id="rId18"/>
    <p:sldId id="1128" r:id="rId19"/>
    <p:sldId id="1129" r:id="rId20"/>
    <p:sldId id="1132" r:id="rId21"/>
    <p:sldId id="1133" r:id="rId22"/>
    <p:sldId id="602" r:id="rId23"/>
    <p:sldId id="273" r:id="rId24"/>
    <p:sldId id="274" r:id="rId25"/>
    <p:sldId id="275" r:id="rId26"/>
    <p:sldId id="27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2C3F8C-7C3C-471F-8BFC-C71D47FE74E3}">
          <p14:sldIdLst>
            <p14:sldId id="256"/>
            <p14:sldId id="282"/>
            <p14:sldId id="1122"/>
            <p14:sldId id="1094"/>
            <p14:sldId id="1115"/>
            <p14:sldId id="1123"/>
            <p14:sldId id="1116"/>
            <p14:sldId id="1109"/>
            <p14:sldId id="1118"/>
            <p14:sldId id="1119"/>
            <p14:sldId id="1099"/>
            <p14:sldId id="1130"/>
            <p14:sldId id="1131"/>
            <p14:sldId id="1100"/>
            <p14:sldId id="1124"/>
            <p14:sldId id="1125"/>
            <p14:sldId id="1126"/>
            <p14:sldId id="1128"/>
            <p14:sldId id="1129"/>
            <p14:sldId id="1132"/>
            <p14:sldId id="1133"/>
            <p14:sldId id="602"/>
            <p14:sldId id="273"/>
            <p14:sldId id="274"/>
            <p14:sldId id="275"/>
            <p14:sldId id="2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21022F"/>
    <a:srgbClr val="160223"/>
    <a:srgbClr val="2C0346"/>
    <a:srgbClr val="3F003F"/>
    <a:srgbClr val="FFFF99"/>
    <a:srgbClr val="00003F"/>
    <a:srgbClr val="0000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28" autoAdjust="0"/>
    <p:restoredTop sz="96447" autoAdjust="0"/>
  </p:normalViewPr>
  <p:slideViewPr>
    <p:cSldViewPr snapToGrid="0">
      <p:cViewPr varScale="1">
        <p:scale>
          <a:sx n="115" d="100"/>
          <a:sy n="115" d="100"/>
        </p:scale>
        <p:origin x="1500" y="10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5" Type="http://schemas.openxmlformats.org/officeDocument/2006/relationships/image" Target="../media/image20.wmf"/><Relationship Id="rId4"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5" Type="http://schemas.openxmlformats.org/officeDocument/2006/relationships/image" Target="../media/image25.wmf"/><Relationship Id="rId4"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D216B2-ACBC-44B0-85F7-759020758E26}" type="datetimeFigureOut">
              <a:rPr lang="en-CA" smtClean="0"/>
              <a:t>2025-03-07</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ACAB6-06A0-453C-A925-AEEA3DA9F518}" type="slidenum">
              <a:rPr lang="en-CA" smtClean="0"/>
              <a:t>‹#›</a:t>
            </a:fld>
            <a:endParaRPr lang="en-CA"/>
          </a:p>
        </p:txBody>
      </p:sp>
    </p:spTree>
    <p:extLst>
      <p:ext uri="{BB962C8B-B14F-4D97-AF65-F5344CB8AC3E}">
        <p14:creationId xmlns:p14="http://schemas.microsoft.com/office/powerpoint/2010/main" val="200106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35375"/>
            <a:ext cx="7772400" cy="1470025"/>
          </a:xfrm>
        </p:spPr>
        <p:txBody>
          <a:bodyPr/>
          <a:lstStyle>
            <a:lvl1pPr>
              <a:defRPr b="1"/>
            </a:lvl1pPr>
          </a:lstStyle>
          <a:p>
            <a:r>
              <a:rPr lang="en-US"/>
              <a:t>Click to edit Master title style</a:t>
            </a:r>
            <a:endParaRPr lang="en-CA"/>
          </a:p>
        </p:txBody>
      </p:sp>
      <p:sp>
        <p:nvSpPr>
          <p:cNvPr id="11" name="Text Box 14"/>
          <p:cNvSpPr txBox="1">
            <a:spLocks noChangeArrowheads="1"/>
          </p:cNvSpPr>
          <p:nvPr userDrawn="1"/>
        </p:nvSpPr>
        <p:spPr bwMode="auto">
          <a:xfrm>
            <a:off x="2286000" y="641092"/>
            <a:ext cx="6553200" cy="40008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nchor="ctr">
            <a:spAutoFit/>
          </a:bodyPr>
          <a:lstStyle/>
          <a:p>
            <a:pPr algn="ctr" fontAlgn="auto">
              <a:spcBef>
                <a:spcPts val="0"/>
              </a:spcBef>
              <a:spcAft>
                <a:spcPts val="0"/>
              </a:spcAft>
              <a:defRPr/>
            </a:pPr>
            <a:r>
              <a:rPr lang="en-US" sz="2000" cap="small" baseline="0" dirty="0" err="1">
                <a:solidFill>
                  <a:schemeClr val="bg1"/>
                </a:solidFill>
                <a:latin typeface="Constantia" panose="02030602050306030303" pitchFamily="18" charset="0"/>
                <a:cs typeface="Arial" pitchFamily="34" charset="0"/>
              </a:rPr>
              <a:t>ece</a:t>
            </a:r>
            <a:r>
              <a:rPr lang="en-US" sz="2000" cap="small" baseline="0" dirty="0">
                <a:solidFill>
                  <a:schemeClr val="bg1"/>
                </a:solidFill>
                <a:latin typeface="Constantia" panose="02030602050306030303" pitchFamily="18" charset="0"/>
                <a:cs typeface="Arial" pitchFamily="34" charset="0"/>
              </a:rPr>
              <a:t> 204</a:t>
            </a:r>
            <a:r>
              <a:rPr lang="en-US" sz="2000" dirty="0">
                <a:solidFill>
                  <a:schemeClr val="bg1"/>
                </a:solidFill>
                <a:latin typeface="Georgia" panose="02040502050405020303" pitchFamily="18" charset="0"/>
                <a:cs typeface="Arial" pitchFamily="34" charset="0"/>
              </a:rPr>
              <a:t> </a:t>
            </a:r>
            <a:r>
              <a:rPr lang="en-US" sz="2000" i="1" dirty="0">
                <a:solidFill>
                  <a:schemeClr val="bg1"/>
                </a:solidFill>
                <a:latin typeface="Georgia" panose="02040502050405020303" pitchFamily="18" charset="0"/>
                <a:cs typeface="Arial" pitchFamily="34" charset="0"/>
              </a:rPr>
              <a:t>Numerical methods</a:t>
            </a:r>
          </a:p>
        </p:txBody>
      </p:sp>
      <p:sp>
        <p:nvSpPr>
          <p:cNvPr id="12" name="Text Box 14"/>
          <p:cNvSpPr txBox="1">
            <a:spLocks noChangeArrowheads="1"/>
          </p:cNvSpPr>
          <p:nvPr userDrawn="1"/>
        </p:nvSpPr>
        <p:spPr bwMode="auto">
          <a:xfrm>
            <a:off x="4724400" y="5758413"/>
            <a:ext cx="3886200" cy="74479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spAutoFit/>
          </a:bodyPr>
          <a:lstStyle/>
          <a:p>
            <a:pPr defTabSz="457112">
              <a:spcBef>
                <a:spcPct val="20000"/>
              </a:spcBef>
              <a:defRPr/>
            </a:pPr>
            <a:r>
              <a:rPr lang="en-US" sz="1600" b="0" kern="0" dirty="0">
                <a:solidFill>
                  <a:schemeClr val="bg1"/>
                </a:solidFill>
                <a:latin typeface="Georgia" panose="02040502050405020303" pitchFamily="18" charset="0"/>
                <a:ea typeface="ＭＳ Ｐゴシック" charset="-128"/>
                <a:cs typeface="Arial" pitchFamily="34" charset="0"/>
              </a:rPr>
              <a:t>Douglas Wilhelm Harder, LEL, </a:t>
            </a:r>
            <a:r>
              <a:rPr lang="en-US" sz="1600" b="0" kern="0" dirty="0" err="1">
                <a:solidFill>
                  <a:schemeClr val="bg1"/>
                </a:solidFill>
                <a:latin typeface="Georgia" panose="02040502050405020303" pitchFamily="18" charset="0"/>
                <a:ea typeface="ＭＳ Ｐゴシック" charset="-128"/>
                <a:cs typeface="Arial" pitchFamily="34" charset="0"/>
              </a:rPr>
              <a:t>M.Math</a:t>
            </a:r>
            <a:r>
              <a:rPr lang="en-US" sz="1600" b="0" kern="0" dirty="0">
                <a:solidFill>
                  <a:schemeClr val="bg1"/>
                </a:solidFill>
                <a:latin typeface="Georgia" panose="02040502050405020303" pitchFamily="18" charset="0"/>
                <a:ea typeface="ＭＳ Ｐゴシック" charset="-128"/>
                <a:cs typeface="Arial" pitchFamily="34" charset="0"/>
              </a:rPr>
              <a:t>.</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dwharder@uwaterloo.ca</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dwharder@gmail.com</a:t>
            </a:r>
            <a:endParaRPr lang="en-US" sz="1050" kern="0" dirty="0">
              <a:solidFill>
                <a:schemeClr val="bg1"/>
              </a:solidFill>
              <a:latin typeface="Georgia" panose="02040502050405020303" pitchFamily="18" charset="0"/>
              <a:ea typeface="ＭＳ Ｐゴシック" charset="-128"/>
              <a:cs typeface="Arial" pitchFamily="34" charset="0"/>
            </a:endParaRPr>
          </a:p>
        </p:txBody>
      </p:sp>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14"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1" y="-35696"/>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C:\Users\Douglas\Desktop\mcpl.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629728" y="6089233"/>
            <a:ext cx="304800" cy="298449"/>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Douglas\Desktop\linc.gif"/>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37220" y="5410200"/>
            <a:ext cx="274922" cy="353348"/>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C:\Users\Douglas\Desktop\Intelligence_Branch_(Canadian_Forces)_badge.png"/>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2662834" y="380301"/>
            <a:ext cx="271006" cy="34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67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The shooting method</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The shooting method</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3885486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ea typeface="Cambria" panose="02040503050406030204" pitchFamily="18" charset="0"/>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algn="l">
              <a:defRPr>
                <a:latin typeface="Cambria" panose="02040503050406030204" pitchFamily="18" charset="0"/>
                <a:ea typeface="Cambria" panose="02040503050406030204" pitchFamily="18" charset="0"/>
              </a:defRPr>
            </a:lvl1pPr>
            <a:lvl2pPr algn="l">
              <a:defRPr>
                <a:latin typeface="Cambria" panose="02040503050406030204" pitchFamily="18" charset="0"/>
                <a:ea typeface="Cambria" panose="02040503050406030204" pitchFamily="18" charset="0"/>
              </a:defRPr>
            </a:lvl2pPr>
            <a:lvl3pPr algn="l">
              <a:defRPr>
                <a:latin typeface="Cambria" panose="02040503050406030204" pitchFamily="18" charset="0"/>
                <a:ea typeface="Cambria" panose="02040503050406030204" pitchFamily="18" charset="0"/>
              </a:defRPr>
            </a:lvl3pPr>
            <a:lvl4pPr algn="l">
              <a:defRPr>
                <a:latin typeface="Cambria" panose="02040503050406030204" pitchFamily="18" charset="0"/>
                <a:ea typeface="Cambria" panose="02040503050406030204" pitchFamily="18" charset="0"/>
              </a:defRPr>
            </a:lvl4pPr>
            <a:lvl5pPr algn="l">
              <a:defRPr>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11"/>
          </p:nvPr>
        </p:nvSpPr>
        <p:spPr/>
        <p:txBody>
          <a:bodyPr/>
          <a:lstStyle>
            <a:lvl1pPr>
              <a:defRPr>
                <a:latin typeface="Cambria" panose="02040503050406030204" pitchFamily="18" charset="0"/>
                <a:ea typeface="Cambria" panose="02040503050406030204" pitchFamily="18" charset="0"/>
              </a:defRPr>
            </a:lvl1pPr>
          </a:lstStyle>
          <a:p>
            <a:r>
              <a:rPr lang="en-US"/>
              <a:t>The shooting method</a:t>
            </a:r>
            <a:endParaRPr lang="en-CA" dirty="0"/>
          </a:p>
        </p:txBody>
      </p:sp>
      <p:sp>
        <p:nvSpPr>
          <p:cNvPr id="6" name="Slide Number Placeholder 5"/>
          <p:cNvSpPr>
            <a:spLocks noGrp="1"/>
          </p:cNvSpPr>
          <p:nvPr>
            <p:ph type="sldNum" sz="quarter" idx="12"/>
          </p:nvPr>
        </p:nvSpPr>
        <p:spPr>
          <a:xfrm>
            <a:off x="7239000" y="6356350"/>
            <a:ext cx="1066800" cy="365125"/>
          </a:xfrm>
        </p:spPr>
        <p:txBody>
          <a:bodyPr/>
          <a:lstStyle>
            <a:lvl1pPr>
              <a:defRPr>
                <a:latin typeface="Bookman Old Style" panose="02050604050505020204" pitchFamily="18" charset="0"/>
              </a:defRPr>
            </a:lvl1pPr>
          </a:lstStyle>
          <a:p>
            <a:fld id="{42EF6DC8-DA9C-4533-8A40-BB00A2545AF8}" type="slidenum">
              <a:rPr lang="en-CA" smtClean="0"/>
              <a:pPr/>
              <a:t>‹#›</a:t>
            </a:fld>
            <a:endParaRPr lang="en-CA"/>
          </a:p>
        </p:txBody>
      </p:sp>
    </p:spTree>
    <p:extLst>
      <p:ext uri="{BB962C8B-B14F-4D97-AF65-F5344CB8AC3E}">
        <p14:creationId xmlns:p14="http://schemas.microsoft.com/office/powerpoint/2010/main" val="354927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FF9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The shooting method</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50287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11"/>
          </p:nvPr>
        </p:nvSpPr>
        <p:spPr/>
        <p:txBody>
          <a:bodyPr/>
          <a:lstStyle/>
          <a:p>
            <a:r>
              <a:rPr lang="en-US"/>
              <a:t>The shooting method</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8419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Footer Placeholder 7"/>
          <p:cNvSpPr>
            <a:spLocks noGrp="1"/>
          </p:cNvSpPr>
          <p:nvPr>
            <p:ph type="ftr" sz="quarter" idx="11"/>
          </p:nvPr>
        </p:nvSpPr>
        <p:spPr/>
        <p:txBody>
          <a:bodyPr/>
          <a:lstStyle/>
          <a:p>
            <a:r>
              <a:rPr lang="en-US"/>
              <a:t>The shooting method</a:t>
            </a:r>
            <a:endParaRPr lang="en-CA"/>
          </a:p>
        </p:txBody>
      </p:sp>
      <p:sp>
        <p:nvSpPr>
          <p:cNvPr id="9" name="Slide Number Placeholder 8"/>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401949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4" name="Footer Placeholder 3"/>
          <p:cNvSpPr>
            <a:spLocks noGrp="1"/>
          </p:cNvSpPr>
          <p:nvPr>
            <p:ph type="ftr" sz="quarter" idx="11"/>
          </p:nvPr>
        </p:nvSpPr>
        <p:spPr/>
        <p:txBody>
          <a:bodyPr/>
          <a:lstStyle/>
          <a:p>
            <a:r>
              <a:rPr lang="en-US"/>
              <a:t>The shooting method</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59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The shooting method</a:t>
            </a:r>
            <a:endParaRPr lang="en-CA"/>
          </a:p>
        </p:txBody>
      </p:sp>
      <p:sp>
        <p:nvSpPr>
          <p:cNvPr id="4" name="Slide Number Placeholder 3"/>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919714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The shooting method</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187222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The shooting method</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4450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3"/>
          </p:nvPr>
        </p:nvSpPr>
        <p:spPr>
          <a:xfrm>
            <a:off x="1952091" y="76200"/>
            <a:ext cx="6353710" cy="365125"/>
          </a:xfrm>
          <a:prstGeom prst="rect">
            <a:avLst/>
          </a:prstGeom>
        </p:spPr>
        <p:txBody>
          <a:bodyPr vert="horz" lIns="91440" tIns="45720" rIns="91440" bIns="45720" rtlCol="0" anchor="ctr"/>
          <a:lstStyle>
            <a:lvl1pPr algn="r">
              <a:defRPr sz="1600" b="0">
                <a:solidFill>
                  <a:schemeClr val="bg1"/>
                </a:solidFill>
                <a:latin typeface="Times New Roman" panose="02020603050405020304" pitchFamily="18" charset="0"/>
                <a:cs typeface="Times New Roman" panose="02020603050405020304" pitchFamily="18" charset="0"/>
              </a:defRPr>
            </a:lvl1pPr>
          </a:lstStyle>
          <a:p>
            <a:r>
              <a:rPr lang="en-US"/>
              <a:t>The shooting method</a:t>
            </a:r>
            <a:endParaRPr lang="en-CA"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b="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stStyle>
          <a:p>
            <a:fld id="{42EF6DC8-DA9C-4533-8A40-BB00A2545AF8}" type="slidenum">
              <a:rPr lang="en-CA" smtClean="0"/>
              <a:pPr/>
              <a:t>‹#›</a:t>
            </a:fld>
            <a:endParaRPr lang="en-CA"/>
          </a:p>
        </p:txBody>
      </p:sp>
      <p:pic>
        <p:nvPicPr>
          <p:cNvPr id="7" name="Picture 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75223"/>
          <a:stretch/>
        </p:blipFill>
        <p:spPr bwMode="auto">
          <a:xfrm>
            <a:off x="-36511" y="-27384"/>
            <a:ext cx="668809"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422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3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2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1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9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20.wmf"/><Relationship Id="rId3" Type="http://schemas.openxmlformats.org/officeDocument/2006/relationships/slideLayout" Target="../slideLayouts/slideLayout2.xml"/><Relationship Id="rId7" Type="http://schemas.openxmlformats.org/officeDocument/2006/relationships/image" Target="../media/image17.wmf"/><Relationship Id="rId12" Type="http://schemas.openxmlformats.org/officeDocument/2006/relationships/oleObject" Target="../embeddings/oleObject13.bin"/><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oleObject" Target="../embeddings/oleObject10.bin"/><Relationship Id="rId11" Type="http://schemas.openxmlformats.org/officeDocument/2006/relationships/image" Target="../media/image19.wmf"/><Relationship Id="rId5" Type="http://schemas.openxmlformats.org/officeDocument/2006/relationships/image" Target="../media/image16.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18.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25.wmf"/><Relationship Id="rId3" Type="http://schemas.openxmlformats.org/officeDocument/2006/relationships/slideLayout" Target="../slideLayouts/slideLayout2.xml"/><Relationship Id="rId7" Type="http://schemas.openxmlformats.org/officeDocument/2006/relationships/image" Target="../media/image22.wmf"/><Relationship Id="rId12" Type="http://schemas.openxmlformats.org/officeDocument/2006/relationships/oleObject" Target="../embeddings/oleObject18.bin"/><Relationship Id="rId2" Type="http://schemas.openxmlformats.org/officeDocument/2006/relationships/tags" Target="../tags/tag9.xml"/><Relationship Id="rId1" Type="http://schemas.openxmlformats.org/officeDocument/2006/relationships/vmlDrawing" Target="../drawings/vmlDrawing6.vml"/><Relationship Id="rId6" Type="http://schemas.openxmlformats.org/officeDocument/2006/relationships/oleObject" Target="../embeddings/oleObject15.bin"/><Relationship Id="rId11" Type="http://schemas.openxmlformats.org/officeDocument/2006/relationships/image" Target="../media/image24.wmf"/><Relationship Id="rId5" Type="http://schemas.openxmlformats.org/officeDocument/2006/relationships/image" Target="../media/image21.wmf"/><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23.wmf"/></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7.wmf"/><Relationship Id="rId2" Type="http://schemas.openxmlformats.org/officeDocument/2006/relationships/tags" Target="../tags/tag10.xml"/><Relationship Id="rId1" Type="http://schemas.openxmlformats.org/officeDocument/2006/relationships/vmlDrawing" Target="../drawings/vmlDrawing7.vml"/><Relationship Id="rId6" Type="http://schemas.openxmlformats.org/officeDocument/2006/relationships/oleObject" Target="../embeddings/oleObject20.bin"/><Relationship Id="rId5" Type="http://schemas.openxmlformats.org/officeDocument/2006/relationships/image" Target="../media/image26.wmf"/><Relationship Id="rId4" Type="http://schemas.openxmlformats.org/officeDocument/2006/relationships/oleObject" Target="../embeddings/oleObject19.bin"/></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32.wmf"/><Relationship Id="rId3" Type="http://schemas.openxmlformats.org/officeDocument/2006/relationships/slideLayout" Target="../slideLayouts/slideLayout2.xml"/><Relationship Id="rId7" Type="http://schemas.openxmlformats.org/officeDocument/2006/relationships/image" Target="../media/image29.wmf"/><Relationship Id="rId12" Type="http://schemas.openxmlformats.org/officeDocument/2006/relationships/oleObject" Target="../embeddings/oleObject25.bin"/><Relationship Id="rId2" Type="http://schemas.openxmlformats.org/officeDocument/2006/relationships/tags" Target="../tags/tag12.xml"/><Relationship Id="rId1" Type="http://schemas.openxmlformats.org/officeDocument/2006/relationships/vmlDrawing" Target="../drawings/vmlDrawing8.vml"/><Relationship Id="rId6" Type="http://schemas.openxmlformats.org/officeDocument/2006/relationships/oleObject" Target="../embeddings/oleObject22.bin"/><Relationship Id="rId11" Type="http://schemas.openxmlformats.org/officeDocument/2006/relationships/image" Target="../media/image31.wmf"/><Relationship Id="rId5" Type="http://schemas.openxmlformats.org/officeDocument/2006/relationships/image" Target="../media/image28.wmf"/><Relationship Id="rId15" Type="http://schemas.openxmlformats.org/officeDocument/2006/relationships/image" Target="../media/image33.w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30.wmf"/><Relationship Id="rId14" Type="http://schemas.openxmlformats.org/officeDocument/2006/relationships/oleObject" Target="../embeddings/oleObject26.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vmlDrawing" Target="../drawings/vmlDrawing9.vml"/><Relationship Id="rId5" Type="http://schemas.openxmlformats.org/officeDocument/2006/relationships/image" Target="../media/image34.wmf"/><Relationship Id="rId4" Type="http://schemas.openxmlformats.org/officeDocument/2006/relationships/oleObject" Target="../embeddings/oleObject27.bin"/></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slideLayout" Target="../slideLayouts/slideLayout2.xml"/><Relationship Id="rId7" Type="http://schemas.openxmlformats.org/officeDocument/2006/relationships/image" Target="../media/image9.wmf"/><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wmf"/><Relationship Id="rId4" Type="http://schemas.openxmlformats.org/officeDocument/2006/relationships/oleObject" Target="../embeddings/oleObject1.bin"/><Relationship Id="rId9" Type="http://schemas.openxmlformats.org/officeDocument/2006/relationships/image" Target="../media/image10.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slideLayout" Target="../slideLayouts/slideLayout2.xml"/><Relationship Id="rId7" Type="http://schemas.openxmlformats.org/officeDocument/2006/relationships/image" Target="../media/image12.w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11.wmf"/><Relationship Id="rId4" Type="http://schemas.openxmlformats.org/officeDocument/2006/relationships/oleObject" Target="../embeddings/oleObject4.bin"/><Relationship Id="rId9" Type="http://schemas.openxmlformats.org/officeDocument/2006/relationships/image" Target="../media/image13.wm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4.wmf"/><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vmlDrawing" Target="../drawings/vmlDrawing4.vml"/><Relationship Id="rId5" Type="http://schemas.openxmlformats.org/officeDocument/2006/relationships/image" Target="../media/image15.wmf"/><Relationship Id="rId4"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shooting method</a:t>
            </a:r>
            <a:endParaRPr lang="en-CA" dirty="0"/>
          </a:p>
        </p:txBody>
      </p:sp>
      <p:sp>
        <p:nvSpPr>
          <p:cNvPr id="3" name="AutoShape 5" descr="File:L&amp;W Regt Badg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8" descr="https://army.ca/inf/linc.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10" descr="https://army.ca/inf/linc.gi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6568479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Second initial slope </a:t>
            </a:r>
            <a:r>
              <a:rPr lang="en-US" i="1" dirty="0">
                <a:latin typeface="Times New Roman" panose="02020603050405020304" pitchFamily="18" charset="0"/>
              </a:rPr>
              <a:t>s</a:t>
            </a:r>
            <a:r>
              <a:rPr lang="en-US" baseline="-25000" dirty="0">
                <a:latin typeface="Times New Roman" panose="02020603050405020304" pitchFamily="18" charset="0"/>
              </a:rPr>
              <a:t>1</a:t>
            </a:r>
            <a:endParaRPr lang="en-US" dirty="0"/>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The secant method requires two initial values:</a:t>
            </a:r>
            <a:endParaRPr lang="en-US" i="1" dirty="0"/>
          </a:p>
          <a:p>
            <a:pPr lvl="1"/>
            <a:r>
              <a:rPr lang="en-US" dirty="0"/>
              <a:t>What should we choose for </a:t>
            </a:r>
            <a:r>
              <a:rPr lang="en-US" i="1" dirty="0">
                <a:latin typeface="Times New Roman" panose="02020603050405020304" pitchFamily="18" charset="0"/>
              </a:rPr>
              <a:t>s</a:t>
            </a:r>
            <a:r>
              <a:rPr lang="en-US" baseline="-25000" dirty="0">
                <a:latin typeface="Times New Roman" panose="02020603050405020304" pitchFamily="18" charset="0"/>
              </a:rPr>
              <a:t>1</a:t>
            </a:r>
            <a:r>
              <a:rPr lang="en-US" dirty="0"/>
              <a:t>?</a:t>
            </a:r>
          </a:p>
          <a:p>
            <a:pPr lvl="1"/>
            <a:r>
              <a:rPr lang="en-US" dirty="0"/>
              <a:t>Approximate to solution for  the initial slope</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The shooting method</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10</a:t>
            </a:fld>
            <a:endParaRPr lang="en-CA"/>
          </a:p>
        </p:txBody>
      </p:sp>
      <p:cxnSp>
        <p:nvCxnSpPr>
          <p:cNvPr id="7" name="Straight Connector 6">
            <a:extLst>
              <a:ext uri="{FF2B5EF4-FFF2-40B4-BE49-F238E27FC236}">
                <a16:creationId xmlns:a16="http://schemas.microsoft.com/office/drawing/2014/main" id="{073A0809-573F-4F00-9E64-A05DAAF36349}"/>
              </a:ext>
            </a:extLst>
          </p:cNvPr>
          <p:cNvCxnSpPr>
            <a:cxnSpLocks/>
          </p:cNvCxnSpPr>
          <p:nvPr/>
        </p:nvCxnSpPr>
        <p:spPr>
          <a:xfrm rot="16200000">
            <a:off x="4584700" y="4162553"/>
            <a:ext cx="0" cy="321389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2EF1257-1227-4021-8E44-3B91B1934F9F}"/>
              </a:ext>
            </a:extLst>
          </p:cNvPr>
          <p:cNvCxnSpPr>
            <a:cxnSpLocks/>
          </p:cNvCxnSpPr>
          <p:nvPr/>
        </p:nvCxnSpPr>
        <p:spPr>
          <a:xfrm>
            <a:off x="3040251" y="5686552"/>
            <a:ext cx="0" cy="18288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8F71CE8-7F6C-472E-BB7A-52E5B6458134}"/>
              </a:ext>
            </a:extLst>
          </p:cNvPr>
          <p:cNvCxnSpPr>
            <a:cxnSpLocks/>
          </p:cNvCxnSpPr>
          <p:nvPr/>
        </p:nvCxnSpPr>
        <p:spPr>
          <a:xfrm>
            <a:off x="6142310" y="5683504"/>
            <a:ext cx="0" cy="18288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FAC5B51-CC95-47A3-A74F-19CCE20A98D1}"/>
              </a:ext>
            </a:extLst>
          </p:cNvPr>
          <p:cNvSpPr txBox="1"/>
          <p:nvPr/>
        </p:nvSpPr>
        <p:spPr>
          <a:xfrm>
            <a:off x="5953626" y="5926946"/>
            <a:ext cx="405942" cy="430887"/>
          </a:xfrm>
          <a:prstGeom prst="rect">
            <a:avLst/>
          </a:prstGeom>
          <a:noFill/>
        </p:spPr>
        <p:txBody>
          <a:bodyPr wrap="square">
            <a:spAutoFit/>
          </a:bodyPr>
          <a:lstStyle/>
          <a:p>
            <a:r>
              <a:rPr kumimoji="0" lang="en-US" sz="22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b</a:t>
            </a:r>
            <a:endParaRPr lang="en-US" dirty="0"/>
          </a:p>
        </p:txBody>
      </p:sp>
      <p:sp>
        <p:nvSpPr>
          <p:cNvPr id="14" name="TextBox 13">
            <a:extLst>
              <a:ext uri="{FF2B5EF4-FFF2-40B4-BE49-F238E27FC236}">
                <a16:creationId xmlns:a16="http://schemas.microsoft.com/office/drawing/2014/main" id="{AF9A7E34-2446-4646-8CF3-7096F2864CDB}"/>
              </a:ext>
            </a:extLst>
          </p:cNvPr>
          <p:cNvSpPr txBox="1"/>
          <p:nvPr/>
        </p:nvSpPr>
        <p:spPr>
          <a:xfrm>
            <a:off x="2901428" y="5928344"/>
            <a:ext cx="677540" cy="430887"/>
          </a:xfrm>
          <a:prstGeom prst="rect">
            <a:avLst/>
          </a:prstGeom>
          <a:noFill/>
        </p:spPr>
        <p:txBody>
          <a:bodyPr wrap="square">
            <a:spAutoFit/>
          </a:bodyPr>
          <a:lstStyle/>
          <a:p>
            <a:r>
              <a:rPr kumimoji="0" lang="en-US" sz="22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a</a:t>
            </a:r>
            <a:endParaRPr lang="en-US" dirty="0"/>
          </a:p>
        </p:txBody>
      </p:sp>
      <p:sp>
        <p:nvSpPr>
          <p:cNvPr id="15" name="TextBox 14">
            <a:extLst>
              <a:ext uri="{FF2B5EF4-FFF2-40B4-BE49-F238E27FC236}">
                <a16:creationId xmlns:a16="http://schemas.microsoft.com/office/drawing/2014/main" id="{2A5CE190-3A12-4A2E-B1C2-073F450DCA3D}"/>
              </a:ext>
            </a:extLst>
          </p:cNvPr>
          <p:cNvSpPr txBox="1"/>
          <p:nvPr/>
        </p:nvSpPr>
        <p:spPr>
          <a:xfrm>
            <a:off x="2959837" y="3773286"/>
            <a:ext cx="840375" cy="430887"/>
          </a:xfrm>
          <a:prstGeom prst="rect">
            <a:avLst/>
          </a:prstGeom>
          <a:noFill/>
        </p:spPr>
        <p:txBody>
          <a:bodyPr wrap="square">
            <a:spAutoFit/>
          </a:bodyPr>
          <a:lstStyle/>
          <a:p>
            <a:r>
              <a:rPr kumimoji="0" lang="en-US" sz="22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u</a:t>
            </a:r>
            <a:r>
              <a:rPr kumimoji="0" lang="en-US" sz="2200" b="0"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r>
              <a:rPr kumimoji="0" lang="en-US" sz="22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x</a:t>
            </a:r>
            <a:r>
              <a:rPr kumimoji="0" lang="en-US" sz="2200" b="0" u="none" strike="noStrike" kern="1200" cap="none" spc="0" normalizeH="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endParaRPr lang="en-US" dirty="0"/>
          </a:p>
        </p:txBody>
      </p:sp>
      <p:sp>
        <p:nvSpPr>
          <p:cNvPr id="16" name="Oval 15">
            <a:extLst>
              <a:ext uri="{FF2B5EF4-FFF2-40B4-BE49-F238E27FC236}">
                <a16:creationId xmlns:a16="http://schemas.microsoft.com/office/drawing/2014/main" id="{413334F6-5C40-455D-9D26-616B45E887D4}"/>
              </a:ext>
            </a:extLst>
          </p:cNvPr>
          <p:cNvSpPr/>
          <p:nvPr/>
        </p:nvSpPr>
        <p:spPr>
          <a:xfrm>
            <a:off x="2994531" y="4941116"/>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E5E1161-D787-4D55-A4A5-90894220532A}"/>
              </a:ext>
            </a:extLst>
          </p:cNvPr>
          <p:cNvSpPr/>
          <p:nvPr/>
        </p:nvSpPr>
        <p:spPr>
          <a:xfrm>
            <a:off x="6096590" y="4028113"/>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6B56FB8-BD56-4E28-8A01-A0AF711B4C6E}"/>
              </a:ext>
            </a:extLst>
          </p:cNvPr>
          <p:cNvSpPr txBox="1"/>
          <p:nvPr/>
        </p:nvSpPr>
        <p:spPr>
          <a:xfrm>
            <a:off x="2570887" y="4756450"/>
            <a:ext cx="406866" cy="400110"/>
          </a:xfrm>
          <a:prstGeom prst="rect">
            <a:avLst/>
          </a:prstGeom>
          <a:noFill/>
        </p:spPr>
        <p:txBody>
          <a:bodyPr wrap="square">
            <a:spAutoFit/>
          </a:bodyPr>
          <a:lstStyle/>
          <a:p>
            <a:r>
              <a:rPr lang="en-US" sz="2000" i="1" dirty="0" err="1">
                <a:solidFill>
                  <a:prstClr val="white"/>
                </a:solidFill>
                <a:latin typeface="Times New Roman" panose="02020603050405020304" pitchFamily="18" charset="0"/>
              </a:rPr>
              <a:t>u</a:t>
            </a:r>
            <a:r>
              <a:rPr lang="en-US" sz="2000" i="1" baseline="-25000" dirty="0" err="1">
                <a:solidFill>
                  <a:prstClr val="white"/>
                </a:solidFill>
                <a:latin typeface="Times New Roman" panose="02020603050405020304" pitchFamily="18" charset="0"/>
              </a:rPr>
              <a:t>a</a:t>
            </a:r>
            <a:endParaRPr lang="en-US" sz="2000" dirty="0"/>
          </a:p>
        </p:txBody>
      </p:sp>
      <p:sp>
        <p:nvSpPr>
          <p:cNvPr id="20" name="TextBox 19">
            <a:extLst>
              <a:ext uri="{FF2B5EF4-FFF2-40B4-BE49-F238E27FC236}">
                <a16:creationId xmlns:a16="http://schemas.microsoft.com/office/drawing/2014/main" id="{8BD0BEF0-5A31-48D8-91D0-9AB93020A180}"/>
              </a:ext>
            </a:extLst>
          </p:cNvPr>
          <p:cNvSpPr txBox="1"/>
          <p:nvPr/>
        </p:nvSpPr>
        <p:spPr>
          <a:xfrm>
            <a:off x="5945571" y="4097830"/>
            <a:ext cx="406866" cy="400110"/>
          </a:xfrm>
          <a:prstGeom prst="rect">
            <a:avLst/>
          </a:prstGeom>
          <a:noFill/>
        </p:spPr>
        <p:txBody>
          <a:bodyPr wrap="square">
            <a:spAutoFit/>
          </a:bodyPr>
          <a:lstStyle/>
          <a:p>
            <a:r>
              <a:rPr lang="en-US" sz="2000" i="1" dirty="0" err="1">
                <a:solidFill>
                  <a:prstClr val="white"/>
                </a:solidFill>
                <a:latin typeface="Times New Roman" panose="02020603050405020304" pitchFamily="18" charset="0"/>
              </a:rPr>
              <a:t>u</a:t>
            </a:r>
            <a:r>
              <a:rPr lang="en-US" sz="2000" i="1" baseline="-25000" dirty="0" err="1">
                <a:solidFill>
                  <a:prstClr val="white"/>
                </a:solidFill>
                <a:latin typeface="Times New Roman" panose="02020603050405020304" pitchFamily="18" charset="0"/>
              </a:rPr>
              <a:t>b</a:t>
            </a:r>
            <a:endParaRPr lang="en-US" sz="2000" dirty="0"/>
          </a:p>
        </p:txBody>
      </p:sp>
      <p:cxnSp>
        <p:nvCxnSpPr>
          <p:cNvPr id="22" name="Straight Connector 21">
            <a:extLst>
              <a:ext uri="{FF2B5EF4-FFF2-40B4-BE49-F238E27FC236}">
                <a16:creationId xmlns:a16="http://schemas.microsoft.com/office/drawing/2014/main" id="{4C93FB39-54B6-48BD-9A4C-9EBFC804A516}"/>
              </a:ext>
            </a:extLst>
          </p:cNvPr>
          <p:cNvCxnSpPr>
            <a:cxnSpLocks/>
          </p:cNvCxnSpPr>
          <p:nvPr/>
        </p:nvCxnSpPr>
        <p:spPr>
          <a:xfrm flipV="1">
            <a:off x="3040251" y="4064217"/>
            <a:ext cx="3134388" cy="926394"/>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9" name="Freeform: Shape 8">
            <a:extLst>
              <a:ext uri="{FF2B5EF4-FFF2-40B4-BE49-F238E27FC236}">
                <a16:creationId xmlns:a16="http://schemas.microsoft.com/office/drawing/2014/main" id="{B497467B-19B4-4FE5-9721-5B176299C663}"/>
              </a:ext>
            </a:extLst>
          </p:cNvPr>
          <p:cNvSpPr/>
          <p:nvPr/>
        </p:nvSpPr>
        <p:spPr>
          <a:xfrm>
            <a:off x="3028426" y="3322040"/>
            <a:ext cx="3113882" cy="1661021"/>
          </a:xfrm>
          <a:custGeom>
            <a:avLst/>
            <a:gdLst>
              <a:gd name="connsiteX0" fmla="*/ 0 w 3078759"/>
              <a:gd name="connsiteY0" fmla="*/ 1661021 h 1661021"/>
              <a:gd name="connsiteX1" fmla="*/ 1249959 w 3078759"/>
              <a:gd name="connsiteY1" fmla="*/ 1157681 h 1661021"/>
              <a:gd name="connsiteX2" fmla="*/ 1853967 w 3078759"/>
              <a:gd name="connsiteY2" fmla="*/ 805343 h 1661021"/>
              <a:gd name="connsiteX3" fmla="*/ 2449585 w 3078759"/>
              <a:gd name="connsiteY3" fmla="*/ 218114 h 1661021"/>
              <a:gd name="connsiteX4" fmla="*/ 3078759 w 3078759"/>
              <a:gd name="connsiteY4" fmla="*/ 0 h 1661021"/>
              <a:gd name="connsiteX0" fmla="*/ 0 w 3078759"/>
              <a:gd name="connsiteY0" fmla="*/ 1661021 h 1661021"/>
              <a:gd name="connsiteX1" fmla="*/ 1249959 w 3078759"/>
              <a:gd name="connsiteY1" fmla="*/ 1157681 h 1661021"/>
              <a:gd name="connsiteX2" fmla="*/ 1853967 w 3078759"/>
              <a:gd name="connsiteY2" fmla="*/ 805343 h 1661021"/>
              <a:gd name="connsiteX3" fmla="*/ 2449585 w 3078759"/>
              <a:gd name="connsiteY3" fmla="*/ 218114 h 1661021"/>
              <a:gd name="connsiteX4" fmla="*/ 3078759 w 3078759"/>
              <a:gd name="connsiteY4" fmla="*/ 0 h 1661021"/>
              <a:gd name="connsiteX0" fmla="*/ 0 w 3078759"/>
              <a:gd name="connsiteY0" fmla="*/ 1661021 h 1661021"/>
              <a:gd name="connsiteX1" fmla="*/ 1853967 w 3078759"/>
              <a:gd name="connsiteY1" fmla="*/ 805343 h 1661021"/>
              <a:gd name="connsiteX2" fmla="*/ 2449585 w 3078759"/>
              <a:gd name="connsiteY2" fmla="*/ 218114 h 1661021"/>
              <a:gd name="connsiteX3" fmla="*/ 3078759 w 3078759"/>
              <a:gd name="connsiteY3" fmla="*/ 0 h 1661021"/>
              <a:gd name="connsiteX0" fmla="*/ 0 w 3078759"/>
              <a:gd name="connsiteY0" fmla="*/ 1661021 h 1661021"/>
              <a:gd name="connsiteX1" fmla="*/ 1853967 w 3078759"/>
              <a:gd name="connsiteY1" fmla="*/ 805343 h 1661021"/>
              <a:gd name="connsiteX2" fmla="*/ 2449585 w 3078759"/>
              <a:gd name="connsiteY2" fmla="*/ 218114 h 1661021"/>
              <a:gd name="connsiteX3" fmla="*/ 3078759 w 3078759"/>
              <a:gd name="connsiteY3" fmla="*/ 0 h 1661021"/>
              <a:gd name="connsiteX0" fmla="*/ 0 w 3078759"/>
              <a:gd name="connsiteY0" fmla="*/ 1661021 h 1661021"/>
              <a:gd name="connsiteX1" fmla="*/ 1853967 w 3078759"/>
              <a:gd name="connsiteY1" fmla="*/ 805343 h 1661021"/>
              <a:gd name="connsiteX2" fmla="*/ 3078759 w 3078759"/>
              <a:gd name="connsiteY2" fmla="*/ 0 h 1661021"/>
              <a:gd name="connsiteX0" fmla="*/ 0 w 3078759"/>
              <a:gd name="connsiteY0" fmla="*/ 1661021 h 1661021"/>
              <a:gd name="connsiteX1" fmla="*/ 1853967 w 3078759"/>
              <a:gd name="connsiteY1" fmla="*/ 805343 h 1661021"/>
              <a:gd name="connsiteX2" fmla="*/ 3078759 w 3078759"/>
              <a:gd name="connsiteY2" fmla="*/ 0 h 1661021"/>
              <a:gd name="connsiteX0" fmla="*/ 0 w 3078759"/>
              <a:gd name="connsiteY0" fmla="*/ 1661021 h 1661021"/>
              <a:gd name="connsiteX1" fmla="*/ 3078759 w 3078759"/>
              <a:gd name="connsiteY1" fmla="*/ 0 h 1661021"/>
              <a:gd name="connsiteX0" fmla="*/ 0 w 3078759"/>
              <a:gd name="connsiteY0" fmla="*/ 1661021 h 1661021"/>
              <a:gd name="connsiteX1" fmla="*/ 3078759 w 3078759"/>
              <a:gd name="connsiteY1" fmla="*/ 0 h 1661021"/>
              <a:gd name="connsiteX0" fmla="*/ 0 w 3078759"/>
              <a:gd name="connsiteY0" fmla="*/ 1661021 h 1661021"/>
              <a:gd name="connsiteX1" fmla="*/ 3078759 w 3078759"/>
              <a:gd name="connsiteY1" fmla="*/ 0 h 1661021"/>
            </a:gdLst>
            <a:ahLst/>
            <a:cxnLst>
              <a:cxn ang="0">
                <a:pos x="connsiteX0" y="connsiteY0"/>
              </a:cxn>
              <a:cxn ang="0">
                <a:pos x="connsiteX1" y="connsiteY1"/>
              </a:cxn>
            </a:cxnLst>
            <a:rect l="l" t="t" r="r" b="b"/>
            <a:pathLst>
              <a:path w="3078759" h="1661021">
                <a:moveTo>
                  <a:pt x="0" y="1661021"/>
                </a:moveTo>
                <a:cubicBezTo>
                  <a:pt x="1416088" y="1249960"/>
                  <a:pt x="1861736" y="134224"/>
                  <a:pt x="3078759"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Object 22">
            <a:extLst>
              <a:ext uri="{FF2B5EF4-FFF2-40B4-BE49-F238E27FC236}">
                <a16:creationId xmlns:a16="http://schemas.microsoft.com/office/drawing/2014/main" id="{D7A11FD1-9C9B-4593-AAED-EECDAF404CE2}"/>
              </a:ext>
            </a:extLst>
          </p:cNvPr>
          <p:cNvGraphicFramePr>
            <a:graphicFrameLocks noChangeAspect="1"/>
          </p:cNvGraphicFramePr>
          <p:nvPr>
            <p:extLst>
              <p:ext uri="{D42A27DB-BD31-4B8C-83A1-F6EECF244321}">
                <p14:modId xmlns:p14="http://schemas.microsoft.com/office/powerpoint/2010/main" val="4020395700"/>
              </p:ext>
            </p:extLst>
          </p:nvPr>
        </p:nvGraphicFramePr>
        <p:xfrm>
          <a:off x="6661918" y="3035240"/>
          <a:ext cx="817563" cy="495300"/>
        </p:xfrm>
        <a:graphic>
          <a:graphicData uri="http://schemas.openxmlformats.org/presentationml/2006/ole">
            <mc:AlternateContent xmlns:mc="http://schemas.openxmlformats.org/markup-compatibility/2006">
              <mc:Choice xmlns:v="urn:schemas-microsoft-com:vml" Requires="v">
                <p:oleObj spid="_x0000_s5127" name="Equation" r:id="rId4" imgW="419040" imgH="253800" progId="Equation.DSMT4">
                  <p:embed/>
                </p:oleObj>
              </mc:Choice>
              <mc:Fallback>
                <p:oleObj name="Equation" r:id="rId4" imgW="419040" imgH="253800" progId="Equation.DSMT4">
                  <p:embed/>
                  <p:pic>
                    <p:nvPicPr>
                      <p:cNvPr id="24" name="Object 23">
                        <a:extLst>
                          <a:ext uri="{FF2B5EF4-FFF2-40B4-BE49-F238E27FC236}">
                            <a16:creationId xmlns:a16="http://schemas.microsoft.com/office/drawing/2014/main" id="{99EEE7B6-5365-4D7A-B6E7-A2FCD217EA13}"/>
                          </a:ext>
                        </a:extLst>
                      </p:cNvPr>
                      <p:cNvPicPr/>
                      <p:nvPr/>
                    </p:nvPicPr>
                    <p:blipFill>
                      <a:blip r:embed="rId5"/>
                      <a:stretch>
                        <a:fillRect/>
                      </a:stretch>
                    </p:blipFill>
                    <p:spPr>
                      <a:xfrm>
                        <a:off x="6661918" y="3035240"/>
                        <a:ext cx="817563" cy="495300"/>
                      </a:xfrm>
                      <a:prstGeom prst="rect">
                        <a:avLst/>
                      </a:prstGeom>
                    </p:spPr>
                  </p:pic>
                </p:oleObj>
              </mc:Fallback>
            </mc:AlternateContent>
          </a:graphicData>
        </a:graphic>
      </p:graphicFrame>
      <p:sp>
        <p:nvSpPr>
          <p:cNvPr id="25" name="Oval 24">
            <a:extLst>
              <a:ext uri="{FF2B5EF4-FFF2-40B4-BE49-F238E27FC236}">
                <a16:creationId xmlns:a16="http://schemas.microsoft.com/office/drawing/2014/main" id="{9D4EA755-7B15-4093-A668-A140FDF6A0BA}"/>
              </a:ext>
            </a:extLst>
          </p:cNvPr>
          <p:cNvSpPr/>
          <p:nvPr/>
        </p:nvSpPr>
        <p:spPr>
          <a:xfrm>
            <a:off x="6106377" y="328289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B506FD2B-6F8C-4DFB-AE7E-F6188C5DC102}"/>
              </a:ext>
            </a:extLst>
          </p:cNvPr>
          <p:cNvCxnSpPr>
            <a:cxnSpLocks/>
          </p:cNvCxnSpPr>
          <p:nvPr/>
        </p:nvCxnSpPr>
        <p:spPr>
          <a:xfrm>
            <a:off x="6230018" y="3322040"/>
            <a:ext cx="34708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8E35BD3-B0EF-4945-92D4-FCA1EE65BA19}"/>
              </a:ext>
            </a:extLst>
          </p:cNvPr>
          <p:cNvCxnSpPr>
            <a:cxnSpLocks/>
          </p:cNvCxnSpPr>
          <p:nvPr/>
        </p:nvCxnSpPr>
        <p:spPr>
          <a:xfrm>
            <a:off x="6230018" y="4097830"/>
            <a:ext cx="34708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F363CD1-3AFD-441C-85C7-2DD461358250}"/>
              </a:ext>
            </a:extLst>
          </p:cNvPr>
          <p:cNvCxnSpPr>
            <a:cxnSpLocks/>
          </p:cNvCxnSpPr>
          <p:nvPr/>
        </p:nvCxnSpPr>
        <p:spPr>
          <a:xfrm>
            <a:off x="6407585" y="3330429"/>
            <a:ext cx="0" cy="742177"/>
          </a:xfrm>
          <a:prstGeom prst="line">
            <a:avLst/>
          </a:prstGeom>
          <a:ln w="1905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31" name="Object 30">
            <a:extLst>
              <a:ext uri="{FF2B5EF4-FFF2-40B4-BE49-F238E27FC236}">
                <a16:creationId xmlns:a16="http://schemas.microsoft.com/office/drawing/2014/main" id="{D77313AF-889C-4CC8-A1B9-9AF19C2598D7}"/>
              </a:ext>
            </a:extLst>
          </p:cNvPr>
          <p:cNvGraphicFramePr>
            <a:graphicFrameLocks noChangeAspect="1"/>
          </p:cNvGraphicFramePr>
          <p:nvPr>
            <p:extLst>
              <p:ext uri="{D42A27DB-BD31-4B8C-83A1-F6EECF244321}">
                <p14:modId xmlns:p14="http://schemas.microsoft.com/office/powerpoint/2010/main" val="3897098514"/>
              </p:ext>
            </p:extLst>
          </p:nvPr>
        </p:nvGraphicFramePr>
        <p:xfrm>
          <a:off x="6477457" y="3454269"/>
          <a:ext cx="1338263" cy="495300"/>
        </p:xfrm>
        <a:graphic>
          <a:graphicData uri="http://schemas.openxmlformats.org/presentationml/2006/ole">
            <mc:AlternateContent xmlns:mc="http://schemas.openxmlformats.org/markup-compatibility/2006">
              <mc:Choice xmlns:v="urn:schemas-microsoft-com:vml" Requires="v">
                <p:oleObj spid="_x0000_s5128" name="Equation" r:id="rId6" imgW="685800" imgH="253800" progId="Equation.DSMT4">
                  <p:embed/>
                </p:oleObj>
              </mc:Choice>
              <mc:Fallback>
                <p:oleObj name="Equation" r:id="rId6" imgW="685800" imgH="253800" progId="Equation.DSMT4">
                  <p:embed/>
                  <p:pic>
                    <p:nvPicPr>
                      <p:cNvPr id="23" name="Object 22">
                        <a:extLst>
                          <a:ext uri="{FF2B5EF4-FFF2-40B4-BE49-F238E27FC236}">
                            <a16:creationId xmlns:a16="http://schemas.microsoft.com/office/drawing/2014/main" id="{D7A11FD1-9C9B-4593-AAED-EECDAF404CE2}"/>
                          </a:ext>
                        </a:extLst>
                      </p:cNvPr>
                      <p:cNvPicPr/>
                      <p:nvPr/>
                    </p:nvPicPr>
                    <p:blipFill>
                      <a:blip r:embed="rId7"/>
                      <a:stretch>
                        <a:fillRect/>
                      </a:stretch>
                    </p:blipFill>
                    <p:spPr>
                      <a:xfrm>
                        <a:off x="6477457" y="3454269"/>
                        <a:ext cx="1338263" cy="495300"/>
                      </a:xfrm>
                      <a:prstGeom prst="rect">
                        <a:avLst/>
                      </a:prstGeom>
                    </p:spPr>
                  </p:pic>
                </p:oleObj>
              </mc:Fallback>
            </mc:AlternateContent>
          </a:graphicData>
        </a:graphic>
      </p:graphicFrame>
      <p:cxnSp>
        <p:nvCxnSpPr>
          <p:cNvPr id="32" name="Straight Connector 31">
            <a:extLst>
              <a:ext uri="{FF2B5EF4-FFF2-40B4-BE49-F238E27FC236}">
                <a16:creationId xmlns:a16="http://schemas.microsoft.com/office/drawing/2014/main" id="{41958F1C-AF22-4039-AB9F-0E24A685049E}"/>
              </a:ext>
            </a:extLst>
          </p:cNvPr>
          <p:cNvCxnSpPr>
            <a:cxnSpLocks/>
          </p:cNvCxnSpPr>
          <p:nvPr/>
        </p:nvCxnSpPr>
        <p:spPr>
          <a:xfrm>
            <a:off x="6231416" y="4871016"/>
            <a:ext cx="34708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E911C14-B4DE-4322-B251-650612E5EB9B}"/>
              </a:ext>
            </a:extLst>
          </p:cNvPr>
          <p:cNvCxnSpPr>
            <a:cxnSpLocks/>
          </p:cNvCxnSpPr>
          <p:nvPr/>
        </p:nvCxnSpPr>
        <p:spPr>
          <a:xfrm>
            <a:off x="6408983" y="4103615"/>
            <a:ext cx="0" cy="742177"/>
          </a:xfrm>
          <a:prstGeom prst="line">
            <a:avLst/>
          </a:prstGeom>
          <a:ln w="1905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A99693D8-B5FC-48B5-BC84-9CDEA5D9FB7D}"/>
              </a:ext>
            </a:extLst>
          </p:cNvPr>
          <p:cNvSpPr/>
          <p:nvPr/>
        </p:nvSpPr>
        <p:spPr>
          <a:xfrm>
            <a:off x="6107775" y="4827864"/>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5" name="Object 34">
            <a:extLst>
              <a:ext uri="{FF2B5EF4-FFF2-40B4-BE49-F238E27FC236}">
                <a16:creationId xmlns:a16="http://schemas.microsoft.com/office/drawing/2014/main" id="{37A16C78-7484-4373-8389-AE8C9B52C93F}"/>
              </a:ext>
            </a:extLst>
          </p:cNvPr>
          <p:cNvGraphicFramePr>
            <a:graphicFrameLocks noChangeAspect="1"/>
          </p:cNvGraphicFramePr>
          <p:nvPr>
            <p:extLst>
              <p:ext uri="{D42A27DB-BD31-4B8C-83A1-F6EECF244321}">
                <p14:modId xmlns:p14="http://schemas.microsoft.com/office/powerpoint/2010/main" val="4294324620"/>
              </p:ext>
            </p:extLst>
          </p:nvPr>
        </p:nvGraphicFramePr>
        <p:xfrm>
          <a:off x="6622061" y="4656922"/>
          <a:ext cx="1511300" cy="495300"/>
        </p:xfrm>
        <a:graphic>
          <a:graphicData uri="http://schemas.openxmlformats.org/presentationml/2006/ole">
            <mc:AlternateContent xmlns:mc="http://schemas.openxmlformats.org/markup-compatibility/2006">
              <mc:Choice xmlns:v="urn:schemas-microsoft-com:vml" Requires="v">
                <p:oleObj spid="_x0000_s5129" name="Equation" r:id="rId8" imgW="774360" imgH="253800" progId="Equation.DSMT4">
                  <p:embed/>
                </p:oleObj>
              </mc:Choice>
              <mc:Fallback>
                <p:oleObj name="Equation" r:id="rId8" imgW="774360" imgH="253800" progId="Equation.DSMT4">
                  <p:embed/>
                  <p:pic>
                    <p:nvPicPr>
                      <p:cNvPr id="31" name="Object 30">
                        <a:extLst>
                          <a:ext uri="{FF2B5EF4-FFF2-40B4-BE49-F238E27FC236}">
                            <a16:creationId xmlns:a16="http://schemas.microsoft.com/office/drawing/2014/main" id="{D77313AF-889C-4CC8-A1B9-9AF19C2598D7}"/>
                          </a:ext>
                        </a:extLst>
                      </p:cNvPr>
                      <p:cNvPicPr/>
                      <p:nvPr/>
                    </p:nvPicPr>
                    <p:blipFill>
                      <a:blip r:embed="rId9"/>
                      <a:stretch>
                        <a:fillRect/>
                      </a:stretch>
                    </p:blipFill>
                    <p:spPr>
                      <a:xfrm>
                        <a:off x="6622061" y="4656922"/>
                        <a:ext cx="1511300" cy="495300"/>
                      </a:xfrm>
                      <a:prstGeom prst="rect">
                        <a:avLst/>
                      </a:prstGeom>
                    </p:spPr>
                  </p:pic>
                </p:oleObj>
              </mc:Fallback>
            </mc:AlternateContent>
          </a:graphicData>
        </a:graphic>
      </p:graphicFrame>
      <p:cxnSp>
        <p:nvCxnSpPr>
          <p:cNvPr id="36" name="Straight Connector 35">
            <a:extLst>
              <a:ext uri="{FF2B5EF4-FFF2-40B4-BE49-F238E27FC236}">
                <a16:creationId xmlns:a16="http://schemas.microsoft.com/office/drawing/2014/main" id="{BF65A073-C8F0-4537-98D8-7A54B9AE28A2}"/>
              </a:ext>
            </a:extLst>
          </p:cNvPr>
          <p:cNvCxnSpPr>
            <a:cxnSpLocks/>
          </p:cNvCxnSpPr>
          <p:nvPr/>
        </p:nvCxnSpPr>
        <p:spPr>
          <a:xfrm flipV="1">
            <a:off x="3024871" y="4877359"/>
            <a:ext cx="3128624" cy="97872"/>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38" name="Object 37">
            <a:extLst>
              <a:ext uri="{FF2B5EF4-FFF2-40B4-BE49-F238E27FC236}">
                <a16:creationId xmlns:a16="http://schemas.microsoft.com/office/drawing/2014/main" id="{8C7533F2-C4C6-4058-AA85-9BA83CF5E026}"/>
              </a:ext>
            </a:extLst>
          </p:cNvPr>
          <p:cNvGraphicFramePr>
            <a:graphicFrameLocks noChangeAspect="1"/>
          </p:cNvGraphicFramePr>
          <p:nvPr>
            <p:extLst>
              <p:ext uri="{D42A27DB-BD31-4B8C-83A1-F6EECF244321}">
                <p14:modId xmlns:p14="http://schemas.microsoft.com/office/powerpoint/2010/main" val="177372799"/>
              </p:ext>
            </p:extLst>
          </p:nvPr>
        </p:nvGraphicFramePr>
        <p:xfrm>
          <a:off x="712788" y="3001963"/>
          <a:ext cx="2697162" cy="838200"/>
        </p:xfrm>
        <a:graphic>
          <a:graphicData uri="http://schemas.openxmlformats.org/presentationml/2006/ole">
            <mc:AlternateContent xmlns:mc="http://schemas.openxmlformats.org/markup-compatibility/2006">
              <mc:Choice xmlns:v="urn:schemas-microsoft-com:vml" Requires="v">
                <p:oleObj spid="_x0000_s5130" name="Equation" r:id="rId10" imgW="1384200" imgH="431640" progId="Equation.DSMT4">
                  <p:embed/>
                </p:oleObj>
              </mc:Choice>
              <mc:Fallback>
                <p:oleObj name="Equation" r:id="rId10" imgW="1384200" imgH="431640" progId="Equation.DSMT4">
                  <p:embed/>
                  <p:pic>
                    <p:nvPicPr>
                      <p:cNvPr id="24" name="Object 23">
                        <a:extLst>
                          <a:ext uri="{FF2B5EF4-FFF2-40B4-BE49-F238E27FC236}">
                            <a16:creationId xmlns:a16="http://schemas.microsoft.com/office/drawing/2014/main" id="{99EEE7B6-5365-4D7A-B6E7-A2FCD217EA13}"/>
                          </a:ext>
                        </a:extLst>
                      </p:cNvPr>
                      <p:cNvPicPr/>
                      <p:nvPr/>
                    </p:nvPicPr>
                    <p:blipFill>
                      <a:blip r:embed="rId11"/>
                      <a:stretch>
                        <a:fillRect/>
                      </a:stretch>
                    </p:blipFill>
                    <p:spPr>
                      <a:xfrm>
                        <a:off x="712788" y="3001963"/>
                        <a:ext cx="2697162" cy="838200"/>
                      </a:xfrm>
                      <a:prstGeom prst="rect">
                        <a:avLst/>
                      </a:prstGeom>
                    </p:spPr>
                  </p:pic>
                </p:oleObj>
              </mc:Fallback>
            </mc:AlternateContent>
          </a:graphicData>
        </a:graphic>
      </p:graphicFrame>
      <p:graphicFrame>
        <p:nvGraphicFramePr>
          <p:cNvPr id="39" name="Object 38">
            <a:extLst>
              <a:ext uri="{FF2B5EF4-FFF2-40B4-BE49-F238E27FC236}">
                <a16:creationId xmlns:a16="http://schemas.microsoft.com/office/drawing/2014/main" id="{403EE2A5-47C6-4AF7-A44F-B16167716DD3}"/>
              </a:ext>
            </a:extLst>
          </p:cNvPr>
          <p:cNvGraphicFramePr>
            <a:graphicFrameLocks noChangeAspect="1"/>
          </p:cNvGraphicFramePr>
          <p:nvPr>
            <p:extLst>
              <p:ext uri="{D42A27DB-BD31-4B8C-83A1-F6EECF244321}">
                <p14:modId xmlns:p14="http://schemas.microsoft.com/office/powerpoint/2010/main" val="2834603099"/>
              </p:ext>
            </p:extLst>
          </p:nvPr>
        </p:nvGraphicFramePr>
        <p:xfrm>
          <a:off x="6386782" y="2384311"/>
          <a:ext cx="1238250" cy="471487"/>
        </p:xfrm>
        <a:graphic>
          <a:graphicData uri="http://schemas.openxmlformats.org/presentationml/2006/ole">
            <mc:AlternateContent xmlns:mc="http://schemas.openxmlformats.org/markup-compatibility/2006">
              <mc:Choice xmlns:v="urn:schemas-microsoft-com:vml" Requires="v">
                <p:oleObj spid="_x0000_s5131" name="Equation" r:id="rId12" imgW="698400" imgH="266400" progId="Equation.DSMT4">
                  <p:embed/>
                </p:oleObj>
              </mc:Choice>
              <mc:Fallback>
                <p:oleObj name="Equation" r:id="rId12" imgW="698400" imgH="266400" progId="Equation.DSMT4">
                  <p:embed/>
                  <p:pic>
                    <p:nvPicPr>
                      <p:cNvPr id="13" name="Object 12">
                        <a:extLst>
                          <a:ext uri="{FF2B5EF4-FFF2-40B4-BE49-F238E27FC236}">
                            <a16:creationId xmlns:a16="http://schemas.microsoft.com/office/drawing/2014/main" id="{8A7974B7-CA95-4B27-AB56-B21701BFEE97}"/>
                          </a:ext>
                        </a:extLst>
                      </p:cNvPr>
                      <p:cNvPicPr/>
                      <p:nvPr/>
                    </p:nvPicPr>
                    <p:blipFill>
                      <a:blip r:embed="rId13"/>
                      <a:stretch>
                        <a:fillRect/>
                      </a:stretch>
                    </p:blipFill>
                    <p:spPr>
                      <a:xfrm>
                        <a:off x="6386782" y="2384311"/>
                        <a:ext cx="1238250" cy="471487"/>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6463386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5"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7B6EF-4FBA-4E6C-A720-C9F9CA522B95}"/>
              </a:ext>
            </a:extLst>
          </p:cNvPr>
          <p:cNvSpPr>
            <a:spLocks noGrp="1"/>
          </p:cNvSpPr>
          <p:nvPr>
            <p:ph type="title"/>
          </p:nvPr>
        </p:nvSpPr>
        <p:spPr/>
        <p:txBody>
          <a:bodyPr/>
          <a:lstStyle/>
          <a:p>
            <a:r>
              <a:rPr lang="en-US" dirty="0"/>
              <a:t>Subsequent initial slopes</a:t>
            </a:r>
          </a:p>
        </p:txBody>
      </p:sp>
      <p:sp>
        <p:nvSpPr>
          <p:cNvPr id="3" name="Content Placeholder 2">
            <a:extLst>
              <a:ext uri="{FF2B5EF4-FFF2-40B4-BE49-F238E27FC236}">
                <a16:creationId xmlns:a16="http://schemas.microsoft.com/office/drawing/2014/main" id="{D35BD979-1D12-4D25-A607-0B46A308D94D}"/>
              </a:ext>
            </a:extLst>
          </p:cNvPr>
          <p:cNvSpPr>
            <a:spLocks noGrp="1"/>
          </p:cNvSpPr>
          <p:nvPr>
            <p:ph idx="1"/>
          </p:nvPr>
        </p:nvSpPr>
        <p:spPr/>
        <p:txBody>
          <a:bodyPr/>
          <a:lstStyle/>
          <a:p>
            <a:r>
              <a:rPr lang="en-US" dirty="0"/>
              <a:t>Now we iterate:</a:t>
            </a:r>
          </a:p>
          <a:p>
            <a:pPr lvl="1"/>
            <a:r>
              <a:rPr lang="en-US" dirty="0"/>
              <a:t>Given </a:t>
            </a:r>
            <a:r>
              <a:rPr lang="en-US" i="1" dirty="0" err="1">
                <a:latin typeface="Times New Roman" panose="02020603050405020304" pitchFamily="18" charset="0"/>
              </a:rPr>
              <a:t>s</a:t>
            </a:r>
            <a:r>
              <a:rPr lang="en-US" i="1" baseline="-25000" dirty="0" err="1">
                <a:latin typeface="Times New Roman" panose="02020603050405020304" pitchFamily="18" charset="0"/>
              </a:rPr>
              <a:t>k</a:t>
            </a:r>
            <a:r>
              <a:rPr lang="en-US" dirty="0"/>
              <a:t>, approximate the value of the solution at </a:t>
            </a:r>
            <a:r>
              <a:rPr lang="en-US" i="1" dirty="0">
                <a:latin typeface="Times New Roman" panose="02020603050405020304" pitchFamily="18" charset="0"/>
              </a:rPr>
              <a:t>x</a:t>
            </a:r>
            <a:r>
              <a:rPr lang="en-US" dirty="0">
                <a:latin typeface="Times New Roman" panose="02020603050405020304" pitchFamily="18" charset="0"/>
              </a:rPr>
              <a:t> = </a:t>
            </a:r>
            <a:r>
              <a:rPr lang="en-US" i="1" dirty="0">
                <a:latin typeface="Times New Roman" panose="02020603050405020304" pitchFamily="18" charset="0"/>
              </a:rPr>
              <a:t>b</a:t>
            </a:r>
            <a:endParaRPr lang="en-US" dirty="0">
              <a:latin typeface="Times New Roman" panose="02020603050405020304" pitchFamily="18" charset="0"/>
            </a:endParaRPr>
          </a:p>
          <a:p>
            <a:pPr marL="0" indent="0">
              <a:buNone/>
            </a:pPr>
            <a:endParaRPr lang="en-US" sz="2400" dirty="0"/>
          </a:p>
          <a:p>
            <a:pPr lvl="1"/>
            <a:r>
              <a:rPr lang="en-US" dirty="0"/>
              <a:t>Recall if we are finding the root of </a:t>
            </a:r>
            <a:r>
              <a:rPr lang="en-US" i="1" dirty="0">
                <a:latin typeface="Times New Roman" panose="02020603050405020304" pitchFamily="18" charset="0"/>
              </a:rPr>
              <a:t>g</a:t>
            </a:r>
            <a:r>
              <a:rPr lang="en-US" dirty="0">
                <a:latin typeface="Times New Roman" panose="02020603050405020304" pitchFamily="18" charset="0"/>
              </a:rPr>
              <a:t>(</a:t>
            </a:r>
            <a:r>
              <a:rPr lang="en-US" i="1" dirty="0">
                <a:latin typeface="Times New Roman" panose="02020603050405020304" pitchFamily="18" charset="0"/>
              </a:rPr>
              <a:t>x</a:t>
            </a:r>
            <a:r>
              <a:rPr lang="en-US" dirty="0">
                <a:latin typeface="Times New Roman" panose="02020603050405020304" pitchFamily="18" charset="0"/>
              </a:rPr>
              <a:t>)</a:t>
            </a:r>
            <a:r>
              <a:rPr lang="en-US" dirty="0"/>
              <a:t> and we have two</a:t>
            </a:r>
            <a:br>
              <a:rPr lang="en-US" dirty="0"/>
            </a:br>
            <a:r>
              <a:rPr lang="en-US" dirty="0"/>
              <a:t>approximations </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baseline="-25000" dirty="0">
                <a:latin typeface="Times New Roman" panose="02020603050405020304" pitchFamily="18" charset="0"/>
              </a:rPr>
              <a:t>–1</a:t>
            </a:r>
            <a:r>
              <a:rPr lang="en-US" dirty="0"/>
              <a:t> and </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dirty="0"/>
              <a:t>, the next approximation is:</a:t>
            </a:r>
          </a:p>
          <a:p>
            <a:pPr lvl="1"/>
            <a:endParaRPr lang="en-US" sz="1600" dirty="0"/>
          </a:p>
          <a:p>
            <a:pPr lvl="1"/>
            <a:endParaRPr lang="en-US" sz="1600" dirty="0"/>
          </a:p>
          <a:p>
            <a:pPr lvl="1"/>
            <a:endParaRPr lang="en-US" sz="1600" dirty="0"/>
          </a:p>
          <a:p>
            <a:pPr lvl="1"/>
            <a:r>
              <a:rPr lang="en-US" dirty="0"/>
              <a:t>We are finding the root of                                      , so substituting this in, we have  </a:t>
            </a:r>
            <a:endParaRPr lang="en-US" baseline="-25000"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EB2DC895-578A-4935-B610-0BD5A2FCCAAE}"/>
              </a:ext>
            </a:extLst>
          </p:cNvPr>
          <p:cNvSpPr>
            <a:spLocks noGrp="1"/>
          </p:cNvSpPr>
          <p:nvPr>
            <p:ph type="ftr" sz="quarter" idx="11"/>
          </p:nvPr>
        </p:nvSpPr>
        <p:spPr/>
        <p:txBody>
          <a:bodyPr/>
          <a:lstStyle/>
          <a:p>
            <a:r>
              <a:rPr lang="en-US"/>
              <a:t>The shooting method</a:t>
            </a:r>
            <a:endParaRPr lang="en-CA" dirty="0"/>
          </a:p>
        </p:txBody>
      </p:sp>
      <p:sp>
        <p:nvSpPr>
          <p:cNvPr id="5" name="Slide Number Placeholder 4">
            <a:extLst>
              <a:ext uri="{FF2B5EF4-FFF2-40B4-BE49-F238E27FC236}">
                <a16:creationId xmlns:a16="http://schemas.microsoft.com/office/drawing/2014/main" id="{08774025-C10B-441F-86CA-3EA94285882E}"/>
              </a:ext>
            </a:extLst>
          </p:cNvPr>
          <p:cNvSpPr>
            <a:spLocks noGrp="1"/>
          </p:cNvSpPr>
          <p:nvPr>
            <p:ph type="sldNum" sz="quarter" idx="12"/>
          </p:nvPr>
        </p:nvSpPr>
        <p:spPr/>
        <p:txBody>
          <a:bodyPr/>
          <a:lstStyle/>
          <a:p>
            <a:fld id="{42EF6DC8-DA9C-4533-8A40-BB00A2545AF8}" type="slidenum">
              <a:rPr lang="en-CA" smtClean="0"/>
              <a:pPr/>
              <a:t>11</a:t>
            </a:fld>
            <a:endParaRPr lang="en-CA"/>
          </a:p>
        </p:txBody>
      </p:sp>
      <p:graphicFrame>
        <p:nvGraphicFramePr>
          <p:cNvPr id="11" name="Object 10">
            <a:extLst>
              <a:ext uri="{FF2B5EF4-FFF2-40B4-BE49-F238E27FC236}">
                <a16:creationId xmlns:a16="http://schemas.microsoft.com/office/drawing/2014/main" id="{B1453B4D-6B52-4734-AED8-7FEA93041407}"/>
              </a:ext>
            </a:extLst>
          </p:cNvPr>
          <p:cNvGraphicFramePr>
            <a:graphicFrameLocks noChangeAspect="1"/>
          </p:cNvGraphicFramePr>
          <p:nvPr>
            <p:extLst>
              <p:ext uri="{D42A27DB-BD31-4B8C-83A1-F6EECF244321}">
                <p14:modId xmlns:p14="http://schemas.microsoft.com/office/powerpoint/2010/main" val="621477768"/>
              </p:ext>
            </p:extLst>
          </p:nvPr>
        </p:nvGraphicFramePr>
        <p:xfrm>
          <a:off x="4368633" y="2396120"/>
          <a:ext cx="842962" cy="495300"/>
        </p:xfrm>
        <a:graphic>
          <a:graphicData uri="http://schemas.openxmlformats.org/presentationml/2006/ole">
            <mc:AlternateContent xmlns:mc="http://schemas.openxmlformats.org/markup-compatibility/2006">
              <mc:Choice xmlns:v="urn:schemas-microsoft-com:vml" Requires="v">
                <p:oleObj spid="_x0000_s6151" name="Equation" r:id="rId4" imgW="431640" imgH="253800" progId="Equation.DSMT4">
                  <p:embed/>
                </p:oleObj>
              </mc:Choice>
              <mc:Fallback>
                <p:oleObj name="Equation" r:id="rId4" imgW="431640" imgH="253800" progId="Equation.DSMT4">
                  <p:embed/>
                  <p:pic>
                    <p:nvPicPr>
                      <p:cNvPr id="35" name="Object 34">
                        <a:extLst>
                          <a:ext uri="{FF2B5EF4-FFF2-40B4-BE49-F238E27FC236}">
                            <a16:creationId xmlns:a16="http://schemas.microsoft.com/office/drawing/2014/main" id="{37A16C78-7484-4373-8389-AE8C9B52C93F}"/>
                          </a:ext>
                        </a:extLst>
                      </p:cNvPr>
                      <p:cNvPicPr/>
                      <p:nvPr/>
                    </p:nvPicPr>
                    <p:blipFill>
                      <a:blip r:embed="rId5"/>
                      <a:stretch>
                        <a:fillRect/>
                      </a:stretch>
                    </p:blipFill>
                    <p:spPr>
                      <a:xfrm>
                        <a:off x="4368633" y="2396120"/>
                        <a:ext cx="842962" cy="4953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B3286AF3-3D97-447C-AB4D-FC73B48132F8}"/>
              </a:ext>
            </a:extLst>
          </p:cNvPr>
          <p:cNvGraphicFramePr>
            <a:graphicFrameLocks noChangeAspect="1"/>
          </p:cNvGraphicFramePr>
          <p:nvPr>
            <p:extLst>
              <p:ext uri="{D42A27DB-BD31-4B8C-83A1-F6EECF244321}">
                <p14:modId xmlns:p14="http://schemas.microsoft.com/office/powerpoint/2010/main" val="2057400076"/>
              </p:ext>
            </p:extLst>
          </p:nvPr>
        </p:nvGraphicFramePr>
        <p:xfrm>
          <a:off x="2506663" y="3470275"/>
          <a:ext cx="4130675" cy="863600"/>
        </p:xfrm>
        <a:graphic>
          <a:graphicData uri="http://schemas.openxmlformats.org/presentationml/2006/ole">
            <mc:AlternateContent xmlns:mc="http://schemas.openxmlformats.org/markup-compatibility/2006">
              <mc:Choice xmlns:v="urn:schemas-microsoft-com:vml" Requires="v">
                <p:oleObj spid="_x0000_s6152" name="Equation" r:id="rId6" imgW="2120760" imgH="444240" progId="Equation.DSMT4">
                  <p:embed/>
                </p:oleObj>
              </mc:Choice>
              <mc:Fallback>
                <p:oleObj name="Equation" r:id="rId6" imgW="2120760" imgH="444240" progId="Equation.DSMT4">
                  <p:embed/>
                  <p:pic>
                    <p:nvPicPr>
                      <p:cNvPr id="38" name="Object 37">
                        <a:extLst>
                          <a:ext uri="{FF2B5EF4-FFF2-40B4-BE49-F238E27FC236}">
                            <a16:creationId xmlns:a16="http://schemas.microsoft.com/office/drawing/2014/main" id="{8C7533F2-C4C6-4058-AA85-9BA83CF5E026}"/>
                          </a:ext>
                        </a:extLst>
                      </p:cNvPr>
                      <p:cNvPicPr/>
                      <p:nvPr/>
                    </p:nvPicPr>
                    <p:blipFill>
                      <a:blip r:embed="rId7"/>
                      <a:stretch>
                        <a:fillRect/>
                      </a:stretch>
                    </p:blipFill>
                    <p:spPr>
                      <a:xfrm>
                        <a:off x="2506663" y="3470275"/>
                        <a:ext cx="4130675" cy="8636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D3095037-6AE2-42C2-AA9C-6DDC86BF983A}"/>
              </a:ext>
            </a:extLst>
          </p:cNvPr>
          <p:cNvGraphicFramePr>
            <a:graphicFrameLocks noChangeAspect="1"/>
          </p:cNvGraphicFramePr>
          <p:nvPr>
            <p:extLst>
              <p:ext uri="{D42A27DB-BD31-4B8C-83A1-F6EECF244321}">
                <p14:modId xmlns:p14="http://schemas.microsoft.com/office/powerpoint/2010/main" val="20992137"/>
              </p:ext>
            </p:extLst>
          </p:nvPr>
        </p:nvGraphicFramePr>
        <p:xfrm>
          <a:off x="4260326" y="4239069"/>
          <a:ext cx="2179638" cy="644525"/>
        </p:xfrm>
        <a:graphic>
          <a:graphicData uri="http://schemas.openxmlformats.org/presentationml/2006/ole">
            <mc:AlternateContent xmlns:mc="http://schemas.openxmlformats.org/markup-compatibility/2006">
              <mc:Choice xmlns:v="urn:schemas-microsoft-com:vml" Requires="v">
                <p:oleObj spid="_x0000_s6153" name="Equation" r:id="rId8" imgW="1117440" imgH="330120" progId="Equation.DSMT4">
                  <p:embed/>
                </p:oleObj>
              </mc:Choice>
              <mc:Fallback>
                <p:oleObj name="Equation" r:id="rId8" imgW="1117440" imgH="330120" progId="Equation.DSMT4">
                  <p:embed/>
                  <p:pic>
                    <p:nvPicPr>
                      <p:cNvPr id="31" name="Object 30">
                        <a:extLst>
                          <a:ext uri="{FF2B5EF4-FFF2-40B4-BE49-F238E27FC236}">
                            <a16:creationId xmlns:a16="http://schemas.microsoft.com/office/drawing/2014/main" id="{D77313AF-889C-4CC8-A1B9-9AF19C2598D7}"/>
                          </a:ext>
                        </a:extLst>
                      </p:cNvPr>
                      <p:cNvPicPr/>
                      <p:nvPr/>
                    </p:nvPicPr>
                    <p:blipFill>
                      <a:blip r:embed="rId9"/>
                      <a:stretch>
                        <a:fillRect/>
                      </a:stretch>
                    </p:blipFill>
                    <p:spPr>
                      <a:xfrm>
                        <a:off x="4260326" y="4239069"/>
                        <a:ext cx="2179638" cy="644525"/>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97A6C0DA-F957-4980-8449-0B72FA68B590}"/>
              </a:ext>
            </a:extLst>
          </p:cNvPr>
          <p:cNvGraphicFramePr>
            <a:graphicFrameLocks noChangeAspect="1"/>
          </p:cNvGraphicFramePr>
          <p:nvPr>
            <p:extLst>
              <p:ext uri="{D42A27DB-BD31-4B8C-83A1-F6EECF244321}">
                <p14:modId xmlns:p14="http://schemas.microsoft.com/office/powerpoint/2010/main" val="1518377005"/>
              </p:ext>
            </p:extLst>
          </p:nvPr>
        </p:nvGraphicFramePr>
        <p:xfrm>
          <a:off x="1406525" y="4960236"/>
          <a:ext cx="6330950" cy="938213"/>
        </p:xfrm>
        <a:graphic>
          <a:graphicData uri="http://schemas.openxmlformats.org/presentationml/2006/ole">
            <mc:AlternateContent xmlns:mc="http://schemas.openxmlformats.org/markup-compatibility/2006">
              <mc:Choice xmlns:v="urn:schemas-microsoft-com:vml" Requires="v">
                <p:oleObj spid="_x0000_s6154" name="Equation" r:id="rId10" imgW="3251160" imgH="482400" progId="Equation.DSMT4">
                  <p:embed/>
                </p:oleObj>
              </mc:Choice>
              <mc:Fallback>
                <p:oleObj name="Equation" r:id="rId10" imgW="3251160" imgH="482400" progId="Equation.DSMT4">
                  <p:embed/>
                  <p:pic>
                    <p:nvPicPr>
                      <p:cNvPr id="12" name="Object 11">
                        <a:extLst>
                          <a:ext uri="{FF2B5EF4-FFF2-40B4-BE49-F238E27FC236}">
                            <a16:creationId xmlns:a16="http://schemas.microsoft.com/office/drawing/2014/main" id="{B3286AF3-3D97-447C-AB4D-FC73B48132F8}"/>
                          </a:ext>
                        </a:extLst>
                      </p:cNvPr>
                      <p:cNvPicPr/>
                      <p:nvPr/>
                    </p:nvPicPr>
                    <p:blipFill>
                      <a:blip r:embed="rId11"/>
                      <a:stretch>
                        <a:fillRect/>
                      </a:stretch>
                    </p:blipFill>
                    <p:spPr>
                      <a:xfrm>
                        <a:off x="1406525" y="4960236"/>
                        <a:ext cx="6330950" cy="938213"/>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09C7E256-CD4B-41FD-AF32-0DC19689DB78}"/>
              </a:ext>
            </a:extLst>
          </p:cNvPr>
          <p:cNvGraphicFramePr>
            <a:graphicFrameLocks noChangeAspect="1"/>
          </p:cNvGraphicFramePr>
          <p:nvPr>
            <p:extLst>
              <p:ext uri="{D42A27DB-BD31-4B8C-83A1-F6EECF244321}">
                <p14:modId xmlns:p14="http://schemas.microsoft.com/office/powerpoint/2010/main" val="4068200055"/>
              </p:ext>
            </p:extLst>
          </p:nvPr>
        </p:nvGraphicFramePr>
        <p:xfrm>
          <a:off x="3810627" y="5831096"/>
          <a:ext cx="3536950" cy="1036637"/>
        </p:xfrm>
        <a:graphic>
          <a:graphicData uri="http://schemas.openxmlformats.org/presentationml/2006/ole">
            <mc:AlternateContent xmlns:mc="http://schemas.openxmlformats.org/markup-compatibility/2006">
              <mc:Choice xmlns:v="urn:schemas-microsoft-com:vml" Requires="v">
                <p:oleObj spid="_x0000_s6155" name="Equation" r:id="rId12" imgW="1815840" imgH="533160" progId="Equation.DSMT4">
                  <p:embed/>
                </p:oleObj>
              </mc:Choice>
              <mc:Fallback>
                <p:oleObj name="Equation" r:id="rId12" imgW="1815840" imgH="533160" progId="Equation.DSMT4">
                  <p:embed/>
                  <p:pic>
                    <p:nvPicPr>
                      <p:cNvPr id="14" name="Object 13">
                        <a:extLst>
                          <a:ext uri="{FF2B5EF4-FFF2-40B4-BE49-F238E27FC236}">
                            <a16:creationId xmlns:a16="http://schemas.microsoft.com/office/drawing/2014/main" id="{97A6C0DA-F957-4980-8449-0B72FA68B590}"/>
                          </a:ext>
                        </a:extLst>
                      </p:cNvPr>
                      <p:cNvPicPr/>
                      <p:nvPr/>
                    </p:nvPicPr>
                    <p:blipFill>
                      <a:blip r:embed="rId13"/>
                      <a:stretch>
                        <a:fillRect/>
                      </a:stretch>
                    </p:blipFill>
                    <p:spPr>
                      <a:xfrm>
                        <a:off x="3810627" y="5831096"/>
                        <a:ext cx="3536950" cy="1036637"/>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20358300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7B6EF-4FBA-4E6C-A720-C9F9CA522B95}"/>
              </a:ext>
            </a:extLst>
          </p:cNvPr>
          <p:cNvSpPr>
            <a:spLocks noGrp="1"/>
          </p:cNvSpPr>
          <p:nvPr>
            <p:ph type="title"/>
          </p:nvPr>
        </p:nvSpPr>
        <p:spPr/>
        <p:txBody>
          <a:bodyPr/>
          <a:lstStyle/>
          <a:p>
            <a:r>
              <a:rPr lang="en-US" dirty="0"/>
              <a:t>Visualization</a:t>
            </a:r>
          </a:p>
        </p:txBody>
      </p:sp>
      <p:sp>
        <p:nvSpPr>
          <p:cNvPr id="3" name="Content Placeholder 2">
            <a:extLst>
              <a:ext uri="{FF2B5EF4-FFF2-40B4-BE49-F238E27FC236}">
                <a16:creationId xmlns:a16="http://schemas.microsoft.com/office/drawing/2014/main" id="{D35BD979-1D12-4D25-A607-0B46A308D94D}"/>
              </a:ext>
            </a:extLst>
          </p:cNvPr>
          <p:cNvSpPr>
            <a:spLocks noGrp="1"/>
          </p:cNvSpPr>
          <p:nvPr>
            <p:ph idx="1"/>
          </p:nvPr>
        </p:nvSpPr>
        <p:spPr/>
        <p:txBody>
          <a:bodyPr/>
          <a:lstStyle/>
          <a:p>
            <a:r>
              <a:rPr lang="en-US" dirty="0"/>
              <a:t>Let’s look at this visually:</a:t>
            </a:r>
          </a:p>
          <a:p>
            <a:endParaRPr lang="en-US" dirty="0"/>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EB2DC895-578A-4935-B610-0BD5A2FCCAAE}"/>
              </a:ext>
            </a:extLst>
          </p:cNvPr>
          <p:cNvSpPr>
            <a:spLocks noGrp="1"/>
          </p:cNvSpPr>
          <p:nvPr>
            <p:ph type="ftr" sz="quarter" idx="11"/>
          </p:nvPr>
        </p:nvSpPr>
        <p:spPr/>
        <p:txBody>
          <a:bodyPr/>
          <a:lstStyle/>
          <a:p>
            <a:r>
              <a:rPr lang="en-US"/>
              <a:t>The shooting method</a:t>
            </a:r>
            <a:endParaRPr lang="en-CA" dirty="0"/>
          </a:p>
        </p:txBody>
      </p:sp>
      <p:sp>
        <p:nvSpPr>
          <p:cNvPr id="5" name="Slide Number Placeholder 4">
            <a:extLst>
              <a:ext uri="{FF2B5EF4-FFF2-40B4-BE49-F238E27FC236}">
                <a16:creationId xmlns:a16="http://schemas.microsoft.com/office/drawing/2014/main" id="{08774025-C10B-441F-86CA-3EA94285882E}"/>
              </a:ext>
            </a:extLst>
          </p:cNvPr>
          <p:cNvSpPr>
            <a:spLocks noGrp="1"/>
          </p:cNvSpPr>
          <p:nvPr>
            <p:ph type="sldNum" sz="quarter" idx="12"/>
          </p:nvPr>
        </p:nvSpPr>
        <p:spPr/>
        <p:txBody>
          <a:bodyPr/>
          <a:lstStyle/>
          <a:p>
            <a:fld id="{42EF6DC8-DA9C-4533-8A40-BB00A2545AF8}" type="slidenum">
              <a:rPr lang="en-CA" smtClean="0"/>
              <a:pPr/>
              <a:t>12</a:t>
            </a:fld>
            <a:endParaRPr lang="en-CA"/>
          </a:p>
        </p:txBody>
      </p:sp>
      <p:cxnSp>
        <p:nvCxnSpPr>
          <p:cNvPr id="17" name="Straight Connector 16">
            <a:extLst>
              <a:ext uri="{FF2B5EF4-FFF2-40B4-BE49-F238E27FC236}">
                <a16:creationId xmlns:a16="http://schemas.microsoft.com/office/drawing/2014/main" id="{33AF441C-A9A7-467D-9416-1CD13FC1F8A6}"/>
              </a:ext>
            </a:extLst>
          </p:cNvPr>
          <p:cNvCxnSpPr>
            <a:cxnSpLocks/>
          </p:cNvCxnSpPr>
          <p:nvPr/>
        </p:nvCxnSpPr>
        <p:spPr>
          <a:xfrm>
            <a:off x="2340190" y="4989323"/>
            <a:ext cx="459750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A1BAF23-9351-46AB-B2B5-1D836F38622A}"/>
              </a:ext>
            </a:extLst>
          </p:cNvPr>
          <p:cNvCxnSpPr>
            <a:cxnSpLocks/>
          </p:cNvCxnSpPr>
          <p:nvPr/>
        </p:nvCxnSpPr>
        <p:spPr>
          <a:xfrm>
            <a:off x="6177737" y="4906375"/>
            <a:ext cx="0" cy="18288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9D8C8A3-2EC0-450B-9F97-DD1196E22049}"/>
              </a:ext>
            </a:extLst>
          </p:cNvPr>
          <p:cNvCxnSpPr>
            <a:cxnSpLocks/>
          </p:cNvCxnSpPr>
          <p:nvPr/>
        </p:nvCxnSpPr>
        <p:spPr>
          <a:xfrm>
            <a:off x="3701111" y="4903327"/>
            <a:ext cx="0" cy="18288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8E3CC7E-51E2-4497-8FCE-B4AD8DA54A4E}"/>
              </a:ext>
            </a:extLst>
          </p:cNvPr>
          <p:cNvSpPr txBox="1"/>
          <p:nvPr/>
        </p:nvSpPr>
        <p:spPr>
          <a:xfrm>
            <a:off x="3512427" y="5146769"/>
            <a:ext cx="405942" cy="430887"/>
          </a:xfrm>
          <a:prstGeom prst="rect">
            <a:avLst/>
          </a:prstGeom>
          <a:noFill/>
        </p:spPr>
        <p:txBody>
          <a:bodyPr wrap="square">
            <a:spAutoFit/>
          </a:bodyPr>
          <a:lstStyle/>
          <a:p>
            <a:r>
              <a:rPr kumimoji="0" lang="en-US" sz="22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s</a:t>
            </a:r>
            <a:r>
              <a:rPr lang="en-US" sz="2200" baseline="-25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1</a:t>
            </a:r>
            <a:endParaRPr lang="en-US" dirty="0"/>
          </a:p>
        </p:txBody>
      </p:sp>
      <p:sp>
        <p:nvSpPr>
          <p:cNvPr id="21" name="TextBox 20">
            <a:extLst>
              <a:ext uri="{FF2B5EF4-FFF2-40B4-BE49-F238E27FC236}">
                <a16:creationId xmlns:a16="http://schemas.microsoft.com/office/drawing/2014/main" id="{C7FDA1CB-90E6-4089-A005-F23394E4377F}"/>
              </a:ext>
            </a:extLst>
          </p:cNvPr>
          <p:cNvSpPr txBox="1"/>
          <p:nvPr/>
        </p:nvSpPr>
        <p:spPr>
          <a:xfrm>
            <a:off x="6038914" y="5148167"/>
            <a:ext cx="677540" cy="430887"/>
          </a:xfrm>
          <a:prstGeom prst="rect">
            <a:avLst/>
          </a:prstGeom>
          <a:noFill/>
        </p:spPr>
        <p:txBody>
          <a:bodyPr wrap="square">
            <a:spAutoFit/>
          </a:bodyPr>
          <a:lstStyle/>
          <a:p>
            <a:r>
              <a:rPr kumimoji="0" lang="en-US" sz="22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s</a:t>
            </a:r>
            <a:r>
              <a:rPr lang="en-US" sz="2200" baseline="-25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0</a:t>
            </a:r>
            <a:endParaRPr lang="en-US" dirty="0"/>
          </a:p>
        </p:txBody>
      </p:sp>
      <p:sp>
        <p:nvSpPr>
          <p:cNvPr id="23" name="Oval 22">
            <a:extLst>
              <a:ext uri="{FF2B5EF4-FFF2-40B4-BE49-F238E27FC236}">
                <a16:creationId xmlns:a16="http://schemas.microsoft.com/office/drawing/2014/main" id="{0296987B-6697-4619-8AC9-AD23813E038F}"/>
              </a:ext>
            </a:extLst>
          </p:cNvPr>
          <p:cNvSpPr/>
          <p:nvPr/>
        </p:nvSpPr>
        <p:spPr>
          <a:xfrm>
            <a:off x="6132017" y="356532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CB393671-E5A8-434A-8383-FFB09C11F98D}"/>
              </a:ext>
            </a:extLst>
          </p:cNvPr>
          <p:cNvSpPr/>
          <p:nvPr/>
        </p:nvSpPr>
        <p:spPr>
          <a:xfrm>
            <a:off x="3666576" y="4551027"/>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AD1FBA-EF97-49A9-907E-3ECFE06EAD88}"/>
              </a:ext>
            </a:extLst>
          </p:cNvPr>
          <p:cNvSpPr txBox="1"/>
          <p:nvPr/>
        </p:nvSpPr>
        <p:spPr>
          <a:xfrm>
            <a:off x="3240198" y="5572611"/>
            <a:ext cx="2849811" cy="430887"/>
          </a:xfrm>
          <a:prstGeom prst="rect">
            <a:avLst/>
          </a:prstGeom>
          <a:noFill/>
        </p:spPr>
        <p:txBody>
          <a:bodyPr wrap="square">
            <a:spAutoFit/>
          </a:bodyPr>
          <a:lstStyle/>
          <a:p>
            <a:r>
              <a:rPr kumimoji="0" lang="en-US" sz="2200" b="0"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Initial slope for the </a:t>
            </a:r>
            <a:r>
              <a:rPr kumimoji="0" lang="en-US" sz="2200" b="0" u="none" strike="noStrike" kern="1200" cap="small" spc="0" normalizeH="0" noProof="0" dirty="0" err="1">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ivp</a:t>
            </a:r>
            <a:endParaRPr lang="en-US" cap="small" dirty="0"/>
          </a:p>
        </p:txBody>
      </p:sp>
      <p:graphicFrame>
        <p:nvGraphicFramePr>
          <p:cNvPr id="38" name="Object 37">
            <a:extLst>
              <a:ext uri="{FF2B5EF4-FFF2-40B4-BE49-F238E27FC236}">
                <a16:creationId xmlns:a16="http://schemas.microsoft.com/office/drawing/2014/main" id="{4F1A68F0-AD07-4B00-B266-9E771724A961}"/>
              </a:ext>
            </a:extLst>
          </p:cNvPr>
          <p:cNvGraphicFramePr>
            <a:graphicFrameLocks noChangeAspect="1"/>
          </p:cNvGraphicFramePr>
          <p:nvPr>
            <p:extLst>
              <p:ext uri="{D42A27DB-BD31-4B8C-83A1-F6EECF244321}">
                <p14:modId xmlns:p14="http://schemas.microsoft.com/office/powerpoint/2010/main" val="383253484"/>
              </p:ext>
            </p:extLst>
          </p:nvPr>
        </p:nvGraphicFramePr>
        <p:xfrm>
          <a:off x="6386662" y="3128589"/>
          <a:ext cx="1263650" cy="495300"/>
        </p:xfrm>
        <a:graphic>
          <a:graphicData uri="http://schemas.openxmlformats.org/presentationml/2006/ole">
            <mc:AlternateContent xmlns:mc="http://schemas.openxmlformats.org/markup-compatibility/2006">
              <mc:Choice xmlns:v="urn:schemas-microsoft-com:vml" Requires="v">
                <p:oleObj spid="_x0000_s7172" name="Equation" r:id="rId4" imgW="647640" imgH="253800" progId="Equation.DSMT4">
                  <p:embed/>
                </p:oleObj>
              </mc:Choice>
              <mc:Fallback>
                <p:oleObj name="Equation" r:id="rId4" imgW="647640" imgH="253800" progId="Equation.DSMT4">
                  <p:embed/>
                  <p:pic>
                    <p:nvPicPr>
                      <p:cNvPr id="11" name="Object 10">
                        <a:extLst>
                          <a:ext uri="{FF2B5EF4-FFF2-40B4-BE49-F238E27FC236}">
                            <a16:creationId xmlns:a16="http://schemas.microsoft.com/office/drawing/2014/main" id="{B1453B4D-6B52-4734-AED8-7FEA93041407}"/>
                          </a:ext>
                        </a:extLst>
                      </p:cNvPr>
                      <p:cNvPicPr/>
                      <p:nvPr/>
                    </p:nvPicPr>
                    <p:blipFill>
                      <a:blip r:embed="rId5"/>
                      <a:stretch>
                        <a:fillRect/>
                      </a:stretch>
                    </p:blipFill>
                    <p:spPr>
                      <a:xfrm>
                        <a:off x="6386662" y="3128589"/>
                        <a:ext cx="1263650" cy="495300"/>
                      </a:xfrm>
                      <a:prstGeom prst="rect">
                        <a:avLst/>
                      </a:prstGeom>
                    </p:spPr>
                  </p:pic>
                </p:oleObj>
              </mc:Fallback>
            </mc:AlternateContent>
          </a:graphicData>
        </a:graphic>
      </p:graphicFrame>
      <p:graphicFrame>
        <p:nvGraphicFramePr>
          <p:cNvPr id="39" name="Object 38">
            <a:extLst>
              <a:ext uri="{FF2B5EF4-FFF2-40B4-BE49-F238E27FC236}">
                <a16:creationId xmlns:a16="http://schemas.microsoft.com/office/drawing/2014/main" id="{3C17D498-DCF5-4AA3-9C77-0D1C551ED4F1}"/>
              </a:ext>
            </a:extLst>
          </p:cNvPr>
          <p:cNvGraphicFramePr>
            <a:graphicFrameLocks noChangeAspect="1"/>
          </p:cNvGraphicFramePr>
          <p:nvPr>
            <p:extLst>
              <p:ext uri="{D42A27DB-BD31-4B8C-83A1-F6EECF244321}">
                <p14:modId xmlns:p14="http://schemas.microsoft.com/office/powerpoint/2010/main" val="2152217869"/>
              </p:ext>
            </p:extLst>
          </p:nvPr>
        </p:nvGraphicFramePr>
        <p:xfrm>
          <a:off x="2550993" y="3940710"/>
          <a:ext cx="1239837" cy="495300"/>
        </p:xfrm>
        <a:graphic>
          <a:graphicData uri="http://schemas.openxmlformats.org/presentationml/2006/ole">
            <mc:AlternateContent xmlns:mc="http://schemas.openxmlformats.org/markup-compatibility/2006">
              <mc:Choice xmlns:v="urn:schemas-microsoft-com:vml" Requires="v">
                <p:oleObj spid="_x0000_s7173" name="Equation" r:id="rId6" imgW="634680" imgH="253800" progId="Equation.DSMT4">
                  <p:embed/>
                </p:oleObj>
              </mc:Choice>
              <mc:Fallback>
                <p:oleObj name="Equation" r:id="rId6" imgW="634680" imgH="253800" progId="Equation.DSMT4">
                  <p:embed/>
                  <p:pic>
                    <p:nvPicPr>
                      <p:cNvPr id="38" name="Object 37">
                        <a:extLst>
                          <a:ext uri="{FF2B5EF4-FFF2-40B4-BE49-F238E27FC236}">
                            <a16:creationId xmlns:a16="http://schemas.microsoft.com/office/drawing/2014/main" id="{4F1A68F0-AD07-4B00-B266-9E771724A961}"/>
                          </a:ext>
                        </a:extLst>
                      </p:cNvPr>
                      <p:cNvPicPr/>
                      <p:nvPr/>
                    </p:nvPicPr>
                    <p:blipFill>
                      <a:blip r:embed="rId7"/>
                      <a:stretch>
                        <a:fillRect/>
                      </a:stretch>
                    </p:blipFill>
                    <p:spPr>
                      <a:xfrm>
                        <a:off x="2550993" y="3940710"/>
                        <a:ext cx="1239837" cy="495300"/>
                      </a:xfrm>
                      <a:prstGeom prst="rect">
                        <a:avLst/>
                      </a:prstGeom>
                    </p:spPr>
                  </p:pic>
                </p:oleObj>
              </mc:Fallback>
            </mc:AlternateContent>
          </a:graphicData>
        </a:graphic>
      </p:graphicFrame>
      <p:cxnSp>
        <p:nvCxnSpPr>
          <p:cNvPr id="40" name="Straight Connector 39">
            <a:extLst>
              <a:ext uri="{FF2B5EF4-FFF2-40B4-BE49-F238E27FC236}">
                <a16:creationId xmlns:a16="http://schemas.microsoft.com/office/drawing/2014/main" id="{65D58275-7CFD-45F3-B611-0729FC492210}"/>
              </a:ext>
            </a:extLst>
          </p:cNvPr>
          <p:cNvCxnSpPr>
            <a:cxnSpLocks/>
          </p:cNvCxnSpPr>
          <p:nvPr/>
        </p:nvCxnSpPr>
        <p:spPr>
          <a:xfrm flipH="1">
            <a:off x="2046914" y="3606426"/>
            <a:ext cx="4122434" cy="1651374"/>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41CA3CF-E3E5-4B19-8B62-7EE5EC5CBF2C}"/>
              </a:ext>
            </a:extLst>
          </p:cNvPr>
          <p:cNvCxnSpPr>
            <a:cxnSpLocks/>
          </p:cNvCxnSpPr>
          <p:nvPr/>
        </p:nvCxnSpPr>
        <p:spPr>
          <a:xfrm>
            <a:off x="2712607" y="4904725"/>
            <a:ext cx="0" cy="18288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0EB5FBBB-221B-4E0F-8802-EDF9CDBB73AD}"/>
              </a:ext>
            </a:extLst>
          </p:cNvPr>
          <p:cNvSpPr txBox="1"/>
          <p:nvPr/>
        </p:nvSpPr>
        <p:spPr>
          <a:xfrm>
            <a:off x="2523923" y="5148167"/>
            <a:ext cx="405942" cy="430887"/>
          </a:xfrm>
          <a:prstGeom prst="rect">
            <a:avLst/>
          </a:prstGeom>
          <a:noFill/>
        </p:spPr>
        <p:txBody>
          <a:bodyPr wrap="square">
            <a:spAutoFit/>
          </a:bodyPr>
          <a:lstStyle/>
          <a:p>
            <a:r>
              <a:rPr kumimoji="0" lang="en-US" sz="22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s</a:t>
            </a:r>
            <a:r>
              <a:rPr lang="en-US" sz="2200" baseline="-25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2</a:t>
            </a:r>
            <a:endParaRPr lang="en-US" dirty="0"/>
          </a:p>
        </p:txBody>
      </p:sp>
    </p:spTree>
    <p:custDataLst>
      <p:tags r:id="rId2"/>
    </p:custDataLst>
    <p:extLst>
      <p:ext uri="{BB962C8B-B14F-4D97-AF65-F5344CB8AC3E}">
        <p14:creationId xmlns:p14="http://schemas.microsoft.com/office/powerpoint/2010/main" val="36657602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animBg="1"/>
      <p:bldP spid="35" grpId="0" animBg="1"/>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Visualization</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Let’s look this from another point-of-view:</a:t>
            </a:r>
            <a:endParaRPr lang="en-US" i="1" dirty="0"/>
          </a:p>
          <a:p>
            <a:pPr lvl="1"/>
            <a:r>
              <a:rPr lang="en-US" dirty="0"/>
              <a:t>We determine </a:t>
            </a:r>
            <a:r>
              <a:rPr lang="en-US" i="1" dirty="0">
                <a:latin typeface="Times New Roman" panose="02020603050405020304" pitchFamily="18" charset="0"/>
              </a:rPr>
              <a:t>s</a:t>
            </a:r>
            <a:r>
              <a:rPr lang="en-US" baseline="-25000" dirty="0">
                <a:latin typeface="Times New Roman" panose="02020603050405020304" pitchFamily="18" charset="0"/>
              </a:rPr>
              <a:t>0</a:t>
            </a:r>
            <a:r>
              <a:rPr lang="en-US" dirty="0"/>
              <a:t> and approximate the solution</a:t>
            </a:r>
          </a:p>
          <a:p>
            <a:pPr lvl="1"/>
            <a:r>
              <a:rPr lang="en-US" dirty="0"/>
              <a:t>Based on this, we determine </a:t>
            </a:r>
            <a:r>
              <a:rPr lang="en-US" i="1" dirty="0">
                <a:latin typeface="Times New Roman" panose="02020603050405020304" pitchFamily="18" charset="0"/>
              </a:rPr>
              <a:t>s</a:t>
            </a:r>
            <a:r>
              <a:rPr lang="en-US" baseline="-25000" dirty="0">
                <a:latin typeface="Times New Roman" panose="02020603050405020304" pitchFamily="18" charset="0"/>
              </a:rPr>
              <a:t>1</a:t>
            </a:r>
            <a:r>
              <a:rPr lang="en-US" dirty="0"/>
              <a:t> and approximate the solution</a:t>
            </a:r>
          </a:p>
          <a:p>
            <a:pPr lvl="1"/>
            <a:r>
              <a:rPr lang="en-US" dirty="0"/>
              <a:t>Based on this, we determine </a:t>
            </a:r>
            <a:r>
              <a:rPr lang="en-US" i="1" dirty="0">
                <a:latin typeface="Times New Roman" panose="02020603050405020304" pitchFamily="18" charset="0"/>
              </a:rPr>
              <a:t>s</a:t>
            </a:r>
            <a:r>
              <a:rPr lang="en-US" baseline="-25000" dirty="0">
                <a:latin typeface="Times New Roman" panose="02020603050405020304" pitchFamily="18" charset="0"/>
              </a:rPr>
              <a:t>2</a:t>
            </a:r>
            <a:r>
              <a:rPr lang="en-US" dirty="0"/>
              <a:t> and continue</a:t>
            </a:r>
          </a:p>
          <a:p>
            <a:pPr lvl="1"/>
            <a:endParaRPr lang="en-US" dirty="0"/>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The shooting method</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13</a:t>
            </a:fld>
            <a:endParaRPr lang="en-CA"/>
          </a:p>
        </p:txBody>
      </p:sp>
      <p:cxnSp>
        <p:nvCxnSpPr>
          <p:cNvPr id="7" name="Straight Connector 6">
            <a:extLst>
              <a:ext uri="{FF2B5EF4-FFF2-40B4-BE49-F238E27FC236}">
                <a16:creationId xmlns:a16="http://schemas.microsoft.com/office/drawing/2014/main" id="{073A0809-573F-4F00-9E64-A05DAAF36349}"/>
              </a:ext>
            </a:extLst>
          </p:cNvPr>
          <p:cNvCxnSpPr>
            <a:cxnSpLocks/>
          </p:cNvCxnSpPr>
          <p:nvPr/>
        </p:nvCxnSpPr>
        <p:spPr>
          <a:xfrm rot="16200000">
            <a:off x="4584700" y="4162553"/>
            <a:ext cx="0" cy="321389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8F71CE8-7F6C-472E-BB7A-52E5B6458134}"/>
              </a:ext>
            </a:extLst>
          </p:cNvPr>
          <p:cNvCxnSpPr>
            <a:cxnSpLocks/>
          </p:cNvCxnSpPr>
          <p:nvPr/>
        </p:nvCxnSpPr>
        <p:spPr>
          <a:xfrm>
            <a:off x="6142310" y="5683504"/>
            <a:ext cx="0" cy="18288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FAC5B51-CC95-47A3-A74F-19CCE20A98D1}"/>
              </a:ext>
            </a:extLst>
          </p:cNvPr>
          <p:cNvSpPr txBox="1"/>
          <p:nvPr/>
        </p:nvSpPr>
        <p:spPr>
          <a:xfrm>
            <a:off x="5953626" y="5926946"/>
            <a:ext cx="405942" cy="430887"/>
          </a:xfrm>
          <a:prstGeom prst="rect">
            <a:avLst/>
          </a:prstGeom>
          <a:noFill/>
        </p:spPr>
        <p:txBody>
          <a:bodyPr wrap="square">
            <a:spAutoFit/>
          </a:bodyPr>
          <a:lstStyle/>
          <a:p>
            <a:r>
              <a:rPr kumimoji="0" lang="en-US" sz="22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b</a:t>
            </a:r>
            <a:endParaRPr lang="en-US" dirty="0"/>
          </a:p>
        </p:txBody>
      </p:sp>
      <p:sp>
        <p:nvSpPr>
          <p:cNvPr id="14" name="TextBox 13">
            <a:extLst>
              <a:ext uri="{FF2B5EF4-FFF2-40B4-BE49-F238E27FC236}">
                <a16:creationId xmlns:a16="http://schemas.microsoft.com/office/drawing/2014/main" id="{AF9A7E34-2446-4646-8CF3-7096F2864CDB}"/>
              </a:ext>
            </a:extLst>
          </p:cNvPr>
          <p:cNvSpPr txBox="1"/>
          <p:nvPr/>
        </p:nvSpPr>
        <p:spPr>
          <a:xfrm>
            <a:off x="2901428" y="5928344"/>
            <a:ext cx="677540" cy="430887"/>
          </a:xfrm>
          <a:prstGeom prst="rect">
            <a:avLst/>
          </a:prstGeom>
          <a:noFill/>
        </p:spPr>
        <p:txBody>
          <a:bodyPr wrap="square">
            <a:spAutoFit/>
          </a:bodyPr>
          <a:lstStyle/>
          <a:p>
            <a:r>
              <a:rPr kumimoji="0" lang="en-US" sz="22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a</a:t>
            </a:r>
            <a:endParaRPr lang="en-US" dirty="0"/>
          </a:p>
        </p:txBody>
      </p:sp>
      <p:sp>
        <p:nvSpPr>
          <p:cNvPr id="17" name="Oval 16">
            <a:extLst>
              <a:ext uri="{FF2B5EF4-FFF2-40B4-BE49-F238E27FC236}">
                <a16:creationId xmlns:a16="http://schemas.microsoft.com/office/drawing/2014/main" id="{FE5E1161-D787-4D55-A4A5-90894220532A}"/>
              </a:ext>
            </a:extLst>
          </p:cNvPr>
          <p:cNvSpPr/>
          <p:nvPr/>
        </p:nvSpPr>
        <p:spPr>
          <a:xfrm>
            <a:off x="6096590" y="4028113"/>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BD0BEF0-5A31-48D8-91D0-9AB93020A180}"/>
              </a:ext>
            </a:extLst>
          </p:cNvPr>
          <p:cNvSpPr txBox="1"/>
          <p:nvPr/>
        </p:nvSpPr>
        <p:spPr>
          <a:xfrm>
            <a:off x="6186464" y="3839360"/>
            <a:ext cx="406866" cy="400110"/>
          </a:xfrm>
          <a:prstGeom prst="rect">
            <a:avLst/>
          </a:prstGeom>
          <a:noFill/>
        </p:spPr>
        <p:txBody>
          <a:bodyPr wrap="square">
            <a:spAutoFit/>
          </a:bodyPr>
          <a:lstStyle/>
          <a:p>
            <a:r>
              <a:rPr lang="en-US" sz="2000" i="1" dirty="0" err="1">
                <a:solidFill>
                  <a:prstClr val="white"/>
                </a:solidFill>
                <a:latin typeface="Times New Roman" panose="02020603050405020304" pitchFamily="18" charset="0"/>
              </a:rPr>
              <a:t>u</a:t>
            </a:r>
            <a:r>
              <a:rPr lang="en-US" sz="2000" i="1" baseline="-25000" dirty="0" err="1">
                <a:solidFill>
                  <a:prstClr val="white"/>
                </a:solidFill>
                <a:latin typeface="Times New Roman" panose="02020603050405020304" pitchFamily="18" charset="0"/>
              </a:rPr>
              <a:t>b</a:t>
            </a:r>
            <a:endParaRPr lang="en-US" sz="2000" dirty="0"/>
          </a:p>
        </p:txBody>
      </p:sp>
      <p:sp>
        <p:nvSpPr>
          <p:cNvPr id="9" name="Freeform: Shape 8">
            <a:extLst>
              <a:ext uri="{FF2B5EF4-FFF2-40B4-BE49-F238E27FC236}">
                <a16:creationId xmlns:a16="http://schemas.microsoft.com/office/drawing/2014/main" id="{B497467B-19B4-4FE5-9721-5B176299C663}"/>
              </a:ext>
            </a:extLst>
          </p:cNvPr>
          <p:cNvSpPr/>
          <p:nvPr/>
        </p:nvSpPr>
        <p:spPr>
          <a:xfrm>
            <a:off x="3028426" y="3322040"/>
            <a:ext cx="3113882" cy="1661021"/>
          </a:xfrm>
          <a:custGeom>
            <a:avLst/>
            <a:gdLst>
              <a:gd name="connsiteX0" fmla="*/ 0 w 3078759"/>
              <a:gd name="connsiteY0" fmla="*/ 1661021 h 1661021"/>
              <a:gd name="connsiteX1" fmla="*/ 1249959 w 3078759"/>
              <a:gd name="connsiteY1" fmla="*/ 1157681 h 1661021"/>
              <a:gd name="connsiteX2" fmla="*/ 1853967 w 3078759"/>
              <a:gd name="connsiteY2" fmla="*/ 805343 h 1661021"/>
              <a:gd name="connsiteX3" fmla="*/ 2449585 w 3078759"/>
              <a:gd name="connsiteY3" fmla="*/ 218114 h 1661021"/>
              <a:gd name="connsiteX4" fmla="*/ 3078759 w 3078759"/>
              <a:gd name="connsiteY4" fmla="*/ 0 h 1661021"/>
              <a:gd name="connsiteX0" fmla="*/ 0 w 3078759"/>
              <a:gd name="connsiteY0" fmla="*/ 1661021 h 1661021"/>
              <a:gd name="connsiteX1" fmla="*/ 1249959 w 3078759"/>
              <a:gd name="connsiteY1" fmla="*/ 1157681 h 1661021"/>
              <a:gd name="connsiteX2" fmla="*/ 1853967 w 3078759"/>
              <a:gd name="connsiteY2" fmla="*/ 805343 h 1661021"/>
              <a:gd name="connsiteX3" fmla="*/ 2449585 w 3078759"/>
              <a:gd name="connsiteY3" fmla="*/ 218114 h 1661021"/>
              <a:gd name="connsiteX4" fmla="*/ 3078759 w 3078759"/>
              <a:gd name="connsiteY4" fmla="*/ 0 h 1661021"/>
              <a:gd name="connsiteX0" fmla="*/ 0 w 3078759"/>
              <a:gd name="connsiteY0" fmla="*/ 1661021 h 1661021"/>
              <a:gd name="connsiteX1" fmla="*/ 1853967 w 3078759"/>
              <a:gd name="connsiteY1" fmla="*/ 805343 h 1661021"/>
              <a:gd name="connsiteX2" fmla="*/ 2449585 w 3078759"/>
              <a:gd name="connsiteY2" fmla="*/ 218114 h 1661021"/>
              <a:gd name="connsiteX3" fmla="*/ 3078759 w 3078759"/>
              <a:gd name="connsiteY3" fmla="*/ 0 h 1661021"/>
              <a:gd name="connsiteX0" fmla="*/ 0 w 3078759"/>
              <a:gd name="connsiteY0" fmla="*/ 1661021 h 1661021"/>
              <a:gd name="connsiteX1" fmla="*/ 1853967 w 3078759"/>
              <a:gd name="connsiteY1" fmla="*/ 805343 h 1661021"/>
              <a:gd name="connsiteX2" fmla="*/ 2449585 w 3078759"/>
              <a:gd name="connsiteY2" fmla="*/ 218114 h 1661021"/>
              <a:gd name="connsiteX3" fmla="*/ 3078759 w 3078759"/>
              <a:gd name="connsiteY3" fmla="*/ 0 h 1661021"/>
              <a:gd name="connsiteX0" fmla="*/ 0 w 3078759"/>
              <a:gd name="connsiteY0" fmla="*/ 1661021 h 1661021"/>
              <a:gd name="connsiteX1" fmla="*/ 1853967 w 3078759"/>
              <a:gd name="connsiteY1" fmla="*/ 805343 h 1661021"/>
              <a:gd name="connsiteX2" fmla="*/ 3078759 w 3078759"/>
              <a:gd name="connsiteY2" fmla="*/ 0 h 1661021"/>
              <a:gd name="connsiteX0" fmla="*/ 0 w 3078759"/>
              <a:gd name="connsiteY0" fmla="*/ 1661021 h 1661021"/>
              <a:gd name="connsiteX1" fmla="*/ 1853967 w 3078759"/>
              <a:gd name="connsiteY1" fmla="*/ 805343 h 1661021"/>
              <a:gd name="connsiteX2" fmla="*/ 3078759 w 3078759"/>
              <a:gd name="connsiteY2" fmla="*/ 0 h 1661021"/>
              <a:gd name="connsiteX0" fmla="*/ 0 w 3078759"/>
              <a:gd name="connsiteY0" fmla="*/ 1661021 h 1661021"/>
              <a:gd name="connsiteX1" fmla="*/ 3078759 w 3078759"/>
              <a:gd name="connsiteY1" fmla="*/ 0 h 1661021"/>
              <a:gd name="connsiteX0" fmla="*/ 0 w 3078759"/>
              <a:gd name="connsiteY0" fmla="*/ 1661021 h 1661021"/>
              <a:gd name="connsiteX1" fmla="*/ 3078759 w 3078759"/>
              <a:gd name="connsiteY1" fmla="*/ 0 h 1661021"/>
              <a:gd name="connsiteX0" fmla="*/ 0 w 3078759"/>
              <a:gd name="connsiteY0" fmla="*/ 1661021 h 1661021"/>
              <a:gd name="connsiteX1" fmla="*/ 3078759 w 3078759"/>
              <a:gd name="connsiteY1" fmla="*/ 0 h 1661021"/>
            </a:gdLst>
            <a:ahLst/>
            <a:cxnLst>
              <a:cxn ang="0">
                <a:pos x="connsiteX0" y="connsiteY0"/>
              </a:cxn>
              <a:cxn ang="0">
                <a:pos x="connsiteX1" y="connsiteY1"/>
              </a:cxn>
            </a:cxnLst>
            <a:rect l="l" t="t" r="r" b="b"/>
            <a:pathLst>
              <a:path w="3078759" h="1661021">
                <a:moveTo>
                  <a:pt x="0" y="1661021"/>
                </a:moveTo>
                <a:cubicBezTo>
                  <a:pt x="1416088" y="1249960"/>
                  <a:pt x="1861736" y="134224"/>
                  <a:pt x="3078759" y="0"/>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D4EA755-7B15-4093-A668-A140FDF6A0BA}"/>
              </a:ext>
            </a:extLst>
          </p:cNvPr>
          <p:cNvSpPr/>
          <p:nvPr/>
        </p:nvSpPr>
        <p:spPr>
          <a:xfrm>
            <a:off x="6106377" y="3282890"/>
            <a:ext cx="91440" cy="914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99B73E29-02AB-4E27-B6C1-E8F6DFA00486}"/>
              </a:ext>
            </a:extLst>
          </p:cNvPr>
          <p:cNvCxnSpPr>
            <a:cxnSpLocks/>
          </p:cNvCxnSpPr>
          <p:nvPr/>
        </p:nvCxnSpPr>
        <p:spPr>
          <a:xfrm flipV="1">
            <a:off x="3040251" y="4064217"/>
            <a:ext cx="3134388" cy="926394"/>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C997CB90-3412-4C2F-A2B7-B97491E829D3}"/>
              </a:ext>
            </a:extLst>
          </p:cNvPr>
          <p:cNvSpPr/>
          <p:nvPr/>
        </p:nvSpPr>
        <p:spPr>
          <a:xfrm rot="657594">
            <a:off x="3175113" y="3605938"/>
            <a:ext cx="2820455" cy="1661021"/>
          </a:xfrm>
          <a:custGeom>
            <a:avLst/>
            <a:gdLst>
              <a:gd name="connsiteX0" fmla="*/ 0 w 3078759"/>
              <a:gd name="connsiteY0" fmla="*/ 1661021 h 1661021"/>
              <a:gd name="connsiteX1" fmla="*/ 1249959 w 3078759"/>
              <a:gd name="connsiteY1" fmla="*/ 1157681 h 1661021"/>
              <a:gd name="connsiteX2" fmla="*/ 1853967 w 3078759"/>
              <a:gd name="connsiteY2" fmla="*/ 805343 h 1661021"/>
              <a:gd name="connsiteX3" fmla="*/ 2449585 w 3078759"/>
              <a:gd name="connsiteY3" fmla="*/ 218114 h 1661021"/>
              <a:gd name="connsiteX4" fmla="*/ 3078759 w 3078759"/>
              <a:gd name="connsiteY4" fmla="*/ 0 h 1661021"/>
              <a:gd name="connsiteX0" fmla="*/ 0 w 3078759"/>
              <a:gd name="connsiteY0" fmla="*/ 1661021 h 1661021"/>
              <a:gd name="connsiteX1" fmla="*/ 1249959 w 3078759"/>
              <a:gd name="connsiteY1" fmla="*/ 1157681 h 1661021"/>
              <a:gd name="connsiteX2" fmla="*/ 1853967 w 3078759"/>
              <a:gd name="connsiteY2" fmla="*/ 805343 h 1661021"/>
              <a:gd name="connsiteX3" fmla="*/ 2449585 w 3078759"/>
              <a:gd name="connsiteY3" fmla="*/ 218114 h 1661021"/>
              <a:gd name="connsiteX4" fmla="*/ 3078759 w 3078759"/>
              <a:gd name="connsiteY4" fmla="*/ 0 h 1661021"/>
              <a:gd name="connsiteX0" fmla="*/ 0 w 3078759"/>
              <a:gd name="connsiteY0" fmla="*/ 1661021 h 1661021"/>
              <a:gd name="connsiteX1" fmla="*/ 1853967 w 3078759"/>
              <a:gd name="connsiteY1" fmla="*/ 805343 h 1661021"/>
              <a:gd name="connsiteX2" fmla="*/ 2449585 w 3078759"/>
              <a:gd name="connsiteY2" fmla="*/ 218114 h 1661021"/>
              <a:gd name="connsiteX3" fmla="*/ 3078759 w 3078759"/>
              <a:gd name="connsiteY3" fmla="*/ 0 h 1661021"/>
              <a:gd name="connsiteX0" fmla="*/ 0 w 3078759"/>
              <a:gd name="connsiteY0" fmla="*/ 1661021 h 1661021"/>
              <a:gd name="connsiteX1" fmla="*/ 1853967 w 3078759"/>
              <a:gd name="connsiteY1" fmla="*/ 805343 h 1661021"/>
              <a:gd name="connsiteX2" fmla="*/ 2449585 w 3078759"/>
              <a:gd name="connsiteY2" fmla="*/ 218114 h 1661021"/>
              <a:gd name="connsiteX3" fmla="*/ 3078759 w 3078759"/>
              <a:gd name="connsiteY3" fmla="*/ 0 h 1661021"/>
              <a:gd name="connsiteX0" fmla="*/ 0 w 3078759"/>
              <a:gd name="connsiteY0" fmla="*/ 1661021 h 1661021"/>
              <a:gd name="connsiteX1" fmla="*/ 1853967 w 3078759"/>
              <a:gd name="connsiteY1" fmla="*/ 805343 h 1661021"/>
              <a:gd name="connsiteX2" fmla="*/ 3078759 w 3078759"/>
              <a:gd name="connsiteY2" fmla="*/ 0 h 1661021"/>
              <a:gd name="connsiteX0" fmla="*/ 0 w 3078759"/>
              <a:gd name="connsiteY0" fmla="*/ 1661021 h 1661021"/>
              <a:gd name="connsiteX1" fmla="*/ 1853967 w 3078759"/>
              <a:gd name="connsiteY1" fmla="*/ 805343 h 1661021"/>
              <a:gd name="connsiteX2" fmla="*/ 3078759 w 3078759"/>
              <a:gd name="connsiteY2" fmla="*/ 0 h 1661021"/>
              <a:gd name="connsiteX0" fmla="*/ 0 w 3078759"/>
              <a:gd name="connsiteY0" fmla="*/ 1661021 h 1661021"/>
              <a:gd name="connsiteX1" fmla="*/ 3078759 w 3078759"/>
              <a:gd name="connsiteY1" fmla="*/ 0 h 1661021"/>
              <a:gd name="connsiteX0" fmla="*/ 0 w 3078759"/>
              <a:gd name="connsiteY0" fmla="*/ 1661021 h 1661021"/>
              <a:gd name="connsiteX1" fmla="*/ 3078759 w 3078759"/>
              <a:gd name="connsiteY1" fmla="*/ 0 h 1661021"/>
              <a:gd name="connsiteX0" fmla="*/ 0 w 3078759"/>
              <a:gd name="connsiteY0" fmla="*/ 1661021 h 1661021"/>
              <a:gd name="connsiteX1" fmla="*/ 3078759 w 3078759"/>
              <a:gd name="connsiteY1" fmla="*/ 0 h 1661021"/>
            </a:gdLst>
            <a:ahLst/>
            <a:cxnLst>
              <a:cxn ang="0">
                <a:pos x="connsiteX0" y="connsiteY0"/>
              </a:cxn>
              <a:cxn ang="0">
                <a:pos x="connsiteX1" y="connsiteY1"/>
              </a:cxn>
            </a:cxnLst>
            <a:rect l="l" t="t" r="r" b="b"/>
            <a:pathLst>
              <a:path w="3078759" h="1661021">
                <a:moveTo>
                  <a:pt x="0" y="1661021"/>
                </a:moveTo>
                <a:cubicBezTo>
                  <a:pt x="1416088" y="1249960"/>
                  <a:pt x="1861736" y="134224"/>
                  <a:pt x="3078759" y="0"/>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BA661BB-6DD6-4CDA-A8C2-0C27CB439948}"/>
              </a:ext>
            </a:extLst>
          </p:cNvPr>
          <p:cNvSpPr/>
          <p:nvPr/>
        </p:nvSpPr>
        <p:spPr>
          <a:xfrm>
            <a:off x="6109173" y="3839360"/>
            <a:ext cx="91440" cy="914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9CFFAA67-5DA6-42C6-B719-E11561C8E6D3}"/>
              </a:ext>
            </a:extLst>
          </p:cNvPr>
          <p:cNvSpPr txBox="1"/>
          <p:nvPr/>
        </p:nvSpPr>
        <p:spPr>
          <a:xfrm>
            <a:off x="5124765" y="4260247"/>
            <a:ext cx="406866" cy="400110"/>
          </a:xfrm>
          <a:prstGeom prst="rect">
            <a:avLst/>
          </a:prstGeom>
          <a:noFill/>
        </p:spPr>
        <p:txBody>
          <a:bodyPr wrap="square">
            <a:spAutoFit/>
          </a:bodyPr>
          <a:lstStyle/>
          <a:p>
            <a:r>
              <a:rPr lang="en-US" sz="2000" i="1" dirty="0">
                <a:solidFill>
                  <a:prstClr val="white"/>
                </a:solidFill>
                <a:latin typeface="Times New Roman" panose="02020603050405020304" pitchFamily="18" charset="0"/>
              </a:rPr>
              <a:t>s</a:t>
            </a:r>
            <a:r>
              <a:rPr lang="en-US" sz="2000" baseline="-25000" dirty="0">
                <a:solidFill>
                  <a:prstClr val="white"/>
                </a:solidFill>
                <a:latin typeface="Times New Roman" panose="02020603050405020304" pitchFamily="18" charset="0"/>
              </a:rPr>
              <a:t>0</a:t>
            </a:r>
            <a:endParaRPr lang="en-US" sz="2000" dirty="0"/>
          </a:p>
        </p:txBody>
      </p:sp>
      <p:sp>
        <p:nvSpPr>
          <p:cNvPr id="46" name="TextBox 45">
            <a:extLst>
              <a:ext uri="{FF2B5EF4-FFF2-40B4-BE49-F238E27FC236}">
                <a16:creationId xmlns:a16="http://schemas.microsoft.com/office/drawing/2014/main" id="{590F965B-F68D-4F1D-BB82-80DDFFF35E45}"/>
              </a:ext>
            </a:extLst>
          </p:cNvPr>
          <p:cNvSpPr txBox="1"/>
          <p:nvPr/>
        </p:nvSpPr>
        <p:spPr>
          <a:xfrm>
            <a:off x="4599386" y="4488213"/>
            <a:ext cx="406866" cy="400110"/>
          </a:xfrm>
          <a:prstGeom prst="rect">
            <a:avLst/>
          </a:prstGeom>
          <a:noFill/>
        </p:spPr>
        <p:txBody>
          <a:bodyPr wrap="square">
            <a:spAutoFit/>
          </a:bodyPr>
          <a:lstStyle/>
          <a:p>
            <a:r>
              <a:rPr lang="en-US" sz="2000" i="1" dirty="0">
                <a:solidFill>
                  <a:prstClr val="white"/>
                </a:solidFill>
                <a:latin typeface="Times New Roman" panose="02020603050405020304" pitchFamily="18" charset="0"/>
              </a:rPr>
              <a:t>s</a:t>
            </a:r>
            <a:r>
              <a:rPr lang="en-US" sz="2000" baseline="-25000" dirty="0">
                <a:solidFill>
                  <a:prstClr val="white"/>
                </a:solidFill>
                <a:latin typeface="Times New Roman" panose="02020603050405020304" pitchFamily="18" charset="0"/>
              </a:rPr>
              <a:t>1</a:t>
            </a:r>
            <a:endParaRPr lang="en-US" sz="2000" dirty="0"/>
          </a:p>
        </p:txBody>
      </p:sp>
      <p:cxnSp>
        <p:nvCxnSpPr>
          <p:cNvPr id="47" name="Straight Connector 46">
            <a:extLst>
              <a:ext uri="{FF2B5EF4-FFF2-40B4-BE49-F238E27FC236}">
                <a16:creationId xmlns:a16="http://schemas.microsoft.com/office/drawing/2014/main" id="{02E18D21-0D7C-46EB-B242-24D3053CD8DE}"/>
              </a:ext>
            </a:extLst>
          </p:cNvPr>
          <p:cNvCxnSpPr>
            <a:cxnSpLocks/>
          </p:cNvCxnSpPr>
          <p:nvPr/>
        </p:nvCxnSpPr>
        <p:spPr>
          <a:xfrm>
            <a:off x="3047251" y="4988255"/>
            <a:ext cx="3109346" cy="62918"/>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193624AB-5C54-4AF7-A4A9-BAF73F5E7165}"/>
              </a:ext>
            </a:extLst>
          </p:cNvPr>
          <p:cNvSpPr txBox="1"/>
          <p:nvPr/>
        </p:nvSpPr>
        <p:spPr>
          <a:xfrm>
            <a:off x="4803840" y="4968888"/>
            <a:ext cx="406866" cy="400110"/>
          </a:xfrm>
          <a:prstGeom prst="rect">
            <a:avLst/>
          </a:prstGeom>
          <a:noFill/>
        </p:spPr>
        <p:txBody>
          <a:bodyPr wrap="square">
            <a:spAutoFit/>
          </a:bodyPr>
          <a:lstStyle/>
          <a:p>
            <a:r>
              <a:rPr lang="en-US" sz="2000" i="1" dirty="0">
                <a:solidFill>
                  <a:prstClr val="white"/>
                </a:solidFill>
                <a:latin typeface="Times New Roman" panose="02020603050405020304" pitchFamily="18" charset="0"/>
              </a:rPr>
              <a:t>s</a:t>
            </a:r>
            <a:r>
              <a:rPr lang="en-US" sz="2000" baseline="-25000" dirty="0">
                <a:solidFill>
                  <a:prstClr val="white"/>
                </a:solidFill>
                <a:latin typeface="Times New Roman" panose="02020603050405020304" pitchFamily="18" charset="0"/>
              </a:rPr>
              <a:t>2</a:t>
            </a:r>
            <a:endParaRPr lang="en-US" sz="2000" dirty="0"/>
          </a:p>
        </p:txBody>
      </p:sp>
      <p:sp>
        <p:nvSpPr>
          <p:cNvPr id="51" name="Freeform: Shape 50">
            <a:extLst>
              <a:ext uri="{FF2B5EF4-FFF2-40B4-BE49-F238E27FC236}">
                <a16:creationId xmlns:a16="http://schemas.microsoft.com/office/drawing/2014/main" id="{2C72EFAF-FE6B-477C-AC31-1AD96CD35807}"/>
              </a:ext>
            </a:extLst>
          </p:cNvPr>
          <p:cNvSpPr/>
          <p:nvPr/>
        </p:nvSpPr>
        <p:spPr>
          <a:xfrm rot="892898">
            <a:off x="3210636" y="3712036"/>
            <a:ext cx="2786521" cy="1661021"/>
          </a:xfrm>
          <a:custGeom>
            <a:avLst/>
            <a:gdLst>
              <a:gd name="connsiteX0" fmla="*/ 0 w 3078759"/>
              <a:gd name="connsiteY0" fmla="*/ 1661021 h 1661021"/>
              <a:gd name="connsiteX1" fmla="*/ 1249959 w 3078759"/>
              <a:gd name="connsiteY1" fmla="*/ 1157681 h 1661021"/>
              <a:gd name="connsiteX2" fmla="*/ 1853967 w 3078759"/>
              <a:gd name="connsiteY2" fmla="*/ 805343 h 1661021"/>
              <a:gd name="connsiteX3" fmla="*/ 2449585 w 3078759"/>
              <a:gd name="connsiteY3" fmla="*/ 218114 h 1661021"/>
              <a:gd name="connsiteX4" fmla="*/ 3078759 w 3078759"/>
              <a:gd name="connsiteY4" fmla="*/ 0 h 1661021"/>
              <a:gd name="connsiteX0" fmla="*/ 0 w 3078759"/>
              <a:gd name="connsiteY0" fmla="*/ 1661021 h 1661021"/>
              <a:gd name="connsiteX1" fmla="*/ 1249959 w 3078759"/>
              <a:gd name="connsiteY1" fmla="*/ 1157681 h 1661021"/>
              <a:gd name="connsiteX2" fmla="*/ 1853967 w 3078759"/>
              <a:gd name="connsiteY2" fmla="*/ 805343 h 1661021"/>
              <a:gd name="connsiteX3" fmla="*/ 2449585 w 3078759"/>
              <a:gd name="connsiteY3" fmla="*/ 218114 h 1661021"/>
              <a:gd name="connsiteX4" fmla="*/ 3078759 w 3078759"/>
              <a:gd name="connsiteY4" fmla="*/ 0 h 1661021"/>
              <a:gd name="connsiteX0" fmla="*/ 0 w 3078759"/>
              <a:gd name="connsiteY0" fmla="*/ 1661021 h 1661021"/>
              <a:gd name="connsiteX1" fmla="*/ 1853967 w 3078759"/>
              <a:gd name="connsiteY1" fmla="*/ 805343 h 1661021"/>
              <a:gd name="connsiteX2" fmla="*/ 2449585 w 3078759"/>
              <a:gd name="connsiteY2" fmla="*/ 218114 h 1661021"/>
              <a:gd name="connsiteX3" fmla="*/ 3078759 w 3078759"/>
              <a:gd name="connsiteY3" fmla="*/ 0 h 1661021"/>
              <a:gd name="connsiteX0" fmla="*/ 0 w 3078759"/>
              <a:gd name="connsiteY0" fmla="*/ 1661021 h 1661021"/>
              <a:gd name="connsiteX1" fmla="*/ 1853967 w 3078759"/>
              <a:gd name="connsiteY1" fmla="*/ 805343 h 1661021"/>
              <a:gd name="connsiteX2" fmla="*/ 2449585 w 3078759"/>
              <a:gd name="connsiteY2" fmla="*/ 218114 h 1661021"/>
              <a:gd name="connsiteX3" fmla="*/ 3078759 w 3078759"/>
              <a:gd name="connsiteY3" fmla="*/ 0 h 1661021"/>
              <a:gd name="connsiteX0" fmla="*/ 0 w 3078759"/>
              <a:gd name="connsiteY0" fmla="*/ 1661021 h 1661021"/>
              <a:gd name="connsiteX1" fmla="*/ 1853967 w 3078759"/>
              <a:gd name="connsiteY1" fmla="*/ 805343 h 1661021"/>
              <a:gd name="connsiteX2" fmla="*/ 3078759 w 3078759"/>
              <a:gd name="connsiteY2" fmla="*/ 0 h 1661021"/>
              <a:gd name="connsiteX0" fmla="*/ 0 w 3078759"/>
              <a:gd name="connsiteY0" fmla="*/ 1661021 h 1661021"/>
              <a:gd name="connsiteX1" fmla="*/ 1853967 w 3078759"/>
              <a:gd name="connsiteY1" fmla="*/ 805343 h 1661021"/>
              <a:gd name="connsiteX2" fmla="*/ 3078759 w 3078759"/>
              <a:gd name="connsiteY2" fmla="*/ 0 h 1661021"/>
              <a:gd name="connsiteX0" fmla="*/ 0 w 3078759"/>
              <a:gd name="connsiteY0" fmla="*/ 1661021 h 1661021"/>
              <a:gd name="connsiteX1" fmla="*/ 3078759 w 3078759"/>
              <a:gd name="connsiteY1" fmla="*/ 0 h 1661021"/>
              <a:gd name="connsiteX0" fmla="*/ 0 w 3078759"/>
              <a:gd name="connsiteY0" fmla="*/ 1661021 h 1661021"/>
              <a:gd name="connsiteX1" fmla="*/ 3078759 w 3078759"/>
              <a:gd name="connsiteY1" fmla="*/ 0 h 1661021"/>
              <a:gd name="connsiteX0" fmla="*/ 0 w 3078759"/>
              <a:gd name="connsiteY0" fmla="*/ 1661021 h 1661021"/>
              <a:gd name="connsiteX1" fmla="*/ 3078759 w 3078759"/>
              <a:gd name="connsiteY1" fmla="*/ 0 h 1661021"/>
            </a:gdLst>
            <a:ahLst/>
            <a:cxnLst>
              <a:cxn ang="0">
                <a:pos x="connsiteX0" y="connsiteY0"/>
              </a:cxn>
              <a:cxn ang="0">
                <a:pos x="connsiteX1" y="connsiteY1"/>
              </a:cxn>
            </a:cxnLst>
            <a:rect l="l" t="t" r="r" b="b"/>
            <a:pathLst>
              <a:path w="3078759" h="1661021">
                <a:moveTo>
                  <a:pt x="0" y="1661021"/>
                </a:moveTo>
                <a:cubicBezTo>
                  <a:pt x="1416088" y="1249960"/>
                  <a:pt x="1861736" y="134224"/>
                  <a:pt x="3078759" y="0"/>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3D4E96ED-6AF0-48E1-97F1-78F8CD7A272D}"/>
              </a:ext>
            </a:extLst>
          </p:cNvPr>
          <p:cNvSpPr/>
          <p:nvPr/>
        </p:nvSpPr>
        <p:spPr>
          <a:xfrm rot="434032">
            <a:off x="6095191" y="4051881"/>
            <a:ext cx="91440" cy="914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470623CE-B557-4110-84B6-130F123AB9C2}"/>
              </a:ext>
            </a:extLst>
          </p:cNvPr>
          <p:cNvCxnSpPr>
            <a:cxnSpLocks/>
          </p:cNvCxnSpPr>
          <p:nvPr/>
        </p:nvCxnSpPr>
        <p:spPr>
          <a:xfrm flipV="1">
            <a:off x="3024871" y="4877359"/>
            <a:ext cx="3128624" cy="97872"/>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2EF1257-1227-4021-8E44-3B91B1934F9F}"/>
              </a:ext>
            </a:extLst>
          </p:cNvPr>
          <p:cNvCxnSpPr>
            <a:cxnSpLocks/>
          </p:cNvCxnSpPr>
          <p:nvPr/>
        </p:nvCxnSpPr>
        <p:spPr>
          <a:xfrm>
            <a:off x="3040251" y="5686552"/>
            <a:ext cx="0" cy="18288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413334F6-5C40-455D-9D26-616B45E887D4}"/>
              </a:ext>
            </a:extLst>
          </p:cNvPr>
          <p:cNvSpPr/>
          <p:nvPr/>
        </p:nvSpPr>
        <p:spPr>
          <a:xfrm>
            <a:off x="2994531" y="4941116"/>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6B56FB8-BD56-4E28-8A01-A0AF711B4C6E}"/>
              </a:ext>
            </a:extLst>
          </p:cNvPr>
          <p:cNvSpPr txBox="1"/>
          <p:nvPr/>
        </p:nvSpPr>
        <p:spPr>
          <a:xfrm>
            <a:off x="2570887" y="4756450"/>
            <a:ext cx="406866" cy="400110"/>
          </a:xfrm>
          <a:prstGeom prst="rect">
            <a:avLst/>
          </a:prstGeom>
          <a:noFill/>
        </p:spPr>
        <p:txBody>
          <a:bodyPr wrap="square">
            <a:spAutoFit/>
          </a:bodyPr>
          <a:lstStyle/>
          <a:p>
            <a:r>
              <a:rPr lang="en-US" sz="2000" i="1" dirty="0" err="1">
                <a:solidFill>
                  <a:prstClr val="white"/>
                </a:solidFill>
                <a:latin typeface="Times New Roman" panose="02020603050405020304" pitchFamily="18" charset="0"/>
              </a:rPr>
              <a:t>u</a:t>
            </a:r>
            <a:r>
              <a:rPr lang="en-US" sz="2000" i="1" baseline="-25000" dirty="0" err="1">
                <a:solidFill>
                  <a:prstClr val="white"/>
                </a:solidFill>
                <a:latin typeface="Times New Roman" panose="02020603050405020304" pitchFamily="18" charset="0"/>
              </a:rPr>
              <a:t>a</a:t>
            </a:r>
            <a:endParaRPr lang="en-US" sz="2000" dirty="0"/>
          </a:p>
        </p:txBody>
      </p:sp>
    </p:spTree>
    <p:custDataLst>
      <p:tags r:id="rId1"/>
    </p:custDataLst>
    <p:extLst>
      <p:ext uri="{BB962C8B-B14F-4D97-AF65-F5344CB8AC3E}">
        <p14:creationId xmlns:p14="http://schemas.microsoft.com/office/powerpoint/2010/main" val="38716786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7"/>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4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46"/>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4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41"/>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25" grpId="0" animBg="1"/>
      <p:bldP spid="41" grpId="0" animBg="1"/>
      <p:bldP spid="41" grpId="1" animBg="1"/>
      <p:bldP spid="42" grpId="0" animBg="1"/>
      <p:bldP spid="45" grpId="0"/>
      <p:bldP spid="45" grpId="1"/>
      <p:bldP spid="46" grpId="0"/>
      <p:bldP spid="46" grpId="1"/>
      <p:bldP spid="48" grpId="0"/>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7B6EF-4FBA-4E6C-A720-C9F9CA522B95}"/>
              </a:ext>
            </a:extLst>
          </p:cNvPr>
          <p:cNvSpPr>
            <a:spLocks noGrp="1"/>
          </p:cNvSpPr>
          <p:nvPr>
            <p:ph type="title"/>
          </p:nvPr>
        </p:nvSpPr>
        <p:spPr/>
        <p:txBody>
          <a:bodyPr/>
          <a:lstStyle/>
          <a:p>
            <a:r>
              <a:rPr lang="en-US" dirty="0"/>
              <a:t>Implementation</a:t>
            </a:r>
          </a:p>
        </p:txBody>
      </p:sp>
      <p:sp>
        <p:nvSpPr>
          <p:cNvPr id="3" name="Content Placeholder 2">
            <a:extLst>
              <a:ext uri="{FF2B5EF4-FFF2-40B4-BE49-F238E27FC236}">
                <a16:creationId xmlns:a16="http://schemas.microsoft.com/office/drawing/2014/main" id="{D35BD979-1D12-4D25-A607-0B46A308D94D}"/>
              </a:ext>
            </a:extLst>
          </p:cNvPr>
          <p:cNvSpPr>
            <a:spLocks noGrp="1"/>
          </p:cNvSpPr>
          <p:nvPr>
            <p:ph idx="1"/>
          </p:nvPr>
        </p:nvSpPr>
        <p:spPr/>
        <p:txBody>
          <a:bodyPr/>
          <a:lstStyle/>
          <a:p>
            <a:r>
              <a:rPr lang="en-US" dirty="0"/>
              <a:t>How can we do this?</a:t>
            </a:r>
          </a:p>
        </p:txBody>
      </p:sp>
      <p:sp>
        <p:nvSpPr>
          <p:cNvPr id="4" name="Footer Placeholder 3">
            <a:extLst>
              <a:ext uri="{FF2B5EF4-FFF2-40B4-BE49-F238E27FC236}">
                <a16:creationId xmlns:a16="http://schemas.microsoft.com/office/drawing/2014/main" id="{EB2DC895-578A-4935-B610-0BD5A2FCCAAE}"/>
              </a:ext>
            </a:extLst>
          </p:cNvPr>
          <p:cNvSpPr>
            <a:spLocks noGrp="1"/>
          </p:cNvSpPr>
          <p:nvPr>
            <p:ph type="ftr" sz="quarter" idx="11"/>
          </p:nvPr>
        </p:nvSpPr>
        <p:spPr/>
        <p:txBody>
          <a:bodyPr/>
          <a:lstStyle/>
          <a:p>
            <a:r>
              <a:rPr lang="en-US"/>
              <a:t>The shooting method</a:t>
            </a:r>
            <a:endParaRPr lang="en-CA" dirty="0"/>
          </a:p>
        </p:txBody>
      </p:sp>
      <p:sp>
        <p:nvSpPr>
          <p:cNvPr id="5" name="Slide Number Placeholder 4">
            <a:extLst>
              <a:ext uri="{FF2B5EF4-FFF2-40B4-BE49-F238E27FC236}">
                <a16:creationId xmlns:a16="http://schemas.microsoft.com/office/drawing/2014/main" id="{08774025-C10B-441F-86CA-3EA94285882E}"/>
              </a:ext>
            </a:extLst>
          </p:cNvPr>
          <p:cNvSpPr>
            <a:spLocks noGrp="1"/>
          </p:cNvSpPr>
          <p:nvPr>
            <p:ph type="sldNum" sz="quarter" idx="12"/>
          </p:nvPr>
        </p:nvSpPr>
        <p:spPr/>
        <p:txBody>
          <a:bodyPr/>
          <a:lstStyle/>
          <a:p>
            <a:fld id="{42EF6DC8-DA9C-4533-8A40-BB00A2545AF8}" type="slidenum">
              <a:rPr lang="en-CA" smtClean="0"/>
              <a:pPr/>
              <a:t>14</a:t>
            </a:fld>
            <a:endParaRPr lang="en-CA"/>
          </a:p>
        </p:txBody>
      </p:sp>
      <p:graphicFrame>
        <p:nvGraphicFramePr>
          <p:cNvPr id="9" name="Object 8">
            <a:extLst>
              <a:ext uri="{FF2B5EF4-FFF2-40B4-BE49-F238E27FC236}">
                <a16:creationId xmlns:a16="http://schemas.microsoft.com/office/drawing/2014/main" id="{1817750B-C3B1-4BA3-A2CC-2B5375636E2E}"/>
              </a:ext>
            </a:extLst>
          </p:cNvPr>
          <p:cNvGraphicFramePr>
            <a:graphicFrameLocks noChangeAspect="1"/>
          </p:cNvGraphicFramePr>
          <p:nvPr>
            <p:extLst>
              <p:ext uri="{D42A27DB-BD31-4B8C-83A1-F6EECF244321}">
                <p14:modId xmlns:p14="http://schemas.microsoft.com/office/powerpoint/2010/main" val="370854707"/>
              </p:ext>
            </p:extLst>
          </p:nvPr>
        </p:nvGraphicFramePr>
        <p:xfrm>
          <a:off x="1402595" y="2044758"/>
          <a:ext cx="2992438" cy="1458913"/>
        </p:xfrm>
        <a:graphic>
          <a:graphicData uri="http://schemas.openxmlformats.org/presentationml/2006/ole">
            <mc:AlternateContent xmlns:mc="http://schemas.openxmlformats.org/markup-compatibility/2006">
              <mc:Choice xmlns:v="urn:schemas-microsoft-com:vml" Requires="v">
                <p:oleObj spid="_x0000_s8200" name="Equation" r:id="rId4" imgW="1688760" imgH="825480" progId="Equation.DSMT4">
                  <p:embed/>
                </p:oleObj>
              </mc:Choice>
              <mc:Fallback>
                <p:oleObj name="Equation" r:id="rId4" imgW="1688760" imgH="825480" progId="Equation.DSMT4">
                  <p:embed/>
                  <p:pic>
                    <p:nvPicPr>
                      <p:cNvPr id="7" name="Object 6">
                        <a:extLst>
                          <a:ext uri="{FF2B5EF4-FFF2-40B4-BE49-F238E27FC236}">
                            <a16:creationId xmlns:a16="http://schemas.microsoft.com/office/drawing/2014/main" id="{4C3F4D33-43DC-4C75-A4E4-4FF1362EED5E}"/>
                          </a:ext>
                        </a:extLst>
                      </p:cNvPr>
                      <p:cNvPicPr/>
                      <p:nvPr/>
                    </p:nvPicPr>
                    <p:blipFill>
                      <a:blip r:embed="rId5"/>
                      <a:stretch>
                        <a:fillRect/>
                      </a:stretch>
                    </p:blipFill>
                    <p:spPr>
                      <a:xfrm>
                        <a:off x="1402595" y="2044758"/>
                        <a:ext cx="2992438" cy="1458913"/>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75030AE6-64B2-45C1-B7CD-CE21B9C18ACA}"/>
              </a:ext>
            </a:extLst>
          </p:cNvPr>
          <p:cNvGraphicFramePr>
            <a:graphicFrameLocks noChangeAspect="1"/>
          </p:cNvGraphicFramePr>
          <p:nvPr>
            <p:extLst>
              <p:ext uri="{D42A27DB-BD31-4B8C-83A1-F6EECF244321}">
                <p14:modId xmlns:p14="http://schemas.microsoft.com/office/powerpoint/2010/main" val="697683480"/>
              </p:ext>
            </p:extLst>
          </p:nvPr>
        </p:nvGraphicFramePr>
        <p:xfrm>
          <a:off x="5032791" y="2044758"/>
          <a:ext cx="3016250" cy="1481138"/>
        </p:xfrm>
        <a:graphic>
          <a:graphicData uri="http://schemas.openxmlformats.org/presentationml/2006/ole">
            <mc:AlternateContent xmlns:mc="http://schemas.openxmlformats.org/markup-compatibility/2006">
              <mc:Choice xmlns:v="urn:schemas-microsoft-com:vml" Requires="v">
                <p:oleObj spid="_x0000_s8201" name="Equation" r:id="rId6" imgW="1701720" imgH="838080" progId="Equation.DSMT4">
                  <p:embed/>
                </p:oleObj>
              </mc:Choice>
              <mc:Fallback>
                <p:oleObj name="Equation" r:id="rId6" imgW="1701720" imgH="838080" progId="Equation.DSMT4">
                  <p:embed/>
                  <p:pic>
                    <p:nvPicPr>
                      <p:cNvPr id="9" name="Object 8">
                        <a:extLst>
                          <a:ext uri="{FF2B5EF4-FFF2-40B4-BE49-F238E27FC236}">
                            <a16:creationId xmlns:a16="http://schemas.microsoft.com/office/drawing/2014/main" id="{1817750B-C3B1-4BA3-A2CC-2B5375636E2E}"/>
                          </a:ext>
                        </a:extLst>
                      </p:cNvPr>
                      <p:cNvPicPr/>
                      <p:nvPr/>
                    </p:nvPicPr>
                    <p:blipFill>
                      <a:blip r:embed="rId7"/>
                      <a:stretch>
                        <a:fillRect/>
                      </a:stretch>
                    </p:blipFill>
                    <p:spPr>
                      <a:xfrm>
                        <a:off x="5032791" y="2044758"/>
                        <a:ext cx="3016250" cy="1481138"/>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855765BB-8143-4D49-9D67-09273C660BFD}"/>
              </a:ext>
            </a:extLst>
          </p:cNvPr>
          <p:cNvGraphicFramePr>
            <a:graphicFrameLocks noChangeAspect="1"/>
          </p:cNvGraphicFramePr>
          <p:nvPr>
            <p:extLst>
              <p:ext uri="{D42A27DB-BD31-4B8C-83A1-F6EECF244321}">
                <p14:modId xmlns:p14="http://schemas.microsoft.com/office/powerpoint/2010/main" val="2676431441"/>
              </p:ext>
            </p:extLst>
          </p:nvPr>
        </p:nvGraphicFramePr>
        <p:xfrm>
          <a:off x="3302075" y="3752057"/>
          <a:ext cx="1643063" cy="942975"/>
        </p:xfrm>
        <a:graphic>
          <a:graphicData uri="http://schemas.openxmlformats.org/presentationml/2006/ole">
            <mc:AlternateContent xmlns:mc="http://schemas.openxmlformats.org/markup-compatibility/2006">
              <mc:Choice xmlns:v="urn:schemas-microsoft-com:vml" Requires="v">
                <p:oleObj spid="_x0000_s8202" name="Equation" r:id="rId8" imgW="927000" imgH="533160" progId="Equation.DSMT4">
                  <p:embed/>
                </p:oleObj>
              </mc:Choice>
              <mc:Fallback>
                <p:oleObj name="Equation" r:id="rId8" imgW="927000" imgH="533160" progId="Equation.DSMT4">
                  <p:embed/>
                  <p:pic>
                    <p:nvPicPr>
                      <p:cNvPr id="11" name="Object 10">
                        <a:extLst>
                          <a:ext uri="{FF2B5EF4-FFF2-40B4-BE49-F238E27FC236}">
                            <a16:creationId xmlns:a16="http://schemas.microsoft.com/office/drawing/2014/main" id="{33ED8930-2DC5-4F45-87D0-776745559D16}"/>
                          </a:ext>
                        </a:extLst>
                      </p:cNvPr>
                      <p:cNvPicPr/>
                      <p:nvPr/>
                    </p:nvPicPr>
                    <p:blipFill>
                      <a:blip r:embed="rId9"/>
                      <a:stretch>
                        <a:fillRect/>
                      </a:stretch>
                    </p:blipFill>
                    <p:spPr>
                      <a:xfrm>
                        <a:off x="3302075" y="3752057"/>
                        <a:ext cx="1643063" cy="942975"/>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FA60D3CB-F9F9-4F8B-978A-BE1330320A8A}"/>
              </a:ext>
            </a:extLst>
          </p:cNvPr>
          <p:cNvGraphicFramePr>
            <a:graphicFrameLocks noChangeAspect="1"/>
          </p:cNvGraphicFramePr>
          <p:nvPr>
            <p:extLst>
              <p:ext uri="{D42A27DB-BD31-4B8C-83A1-F6EECF244321}">
                <p14:modId xmlns:p14="http://schemas.microsoft.com/office/powerpoint/2010/main" val="183385632"/>
              </p:ext>
            </p:extLst>
          </p:nvPr>
        </p:nvGraphicFramePr>
        <p:xfrm>
          <a:off x="1136665" y="5023868"/>
          <a:ext cx="1822450" cy="898525"/>
        </p:xfrm>
        <a:graphic>
          <a:graphicData uri="http://schemas.openxmlformats.org/presentationml/2006/ole">
            <mc:AlternateContent xmlns:mc="http://schemas.openxmlformats.org/markup-compatibility/2006">
              <mc:Choice xmlns:v="urn:schemas-microsoft-com:vml" Requires="v">
                <p:oleObj spid="_x0000_s8203" name="Equation" r:id="rId10" imgW="1028520" imgH="507960" progId="Equation.DSMT4">
                  <p:embed/>
                </p:oleObj>
              </mc:Choice>
              <mc:Fallback>
                <p:oleObj name="Equation" r:id="rId10" imgW="1028520" imgH="507960" progId="Equation.DSMT4">
                  <p:embed/>
                  <p:pic>
                    <p:nvPicPr>
                      <p:cNvPr id="12" name="Object 11">
                        <a:extLst>
                          <a:ext uri="{FF2B5EF4-FFF2-40B4-BE49-F238E27FC236}">
                            <a16:creationId xmlns:a16="http://schemas.microsoft.com/office/drawing/2014/main" id="{855765BB-8143-4D49-9D67-09273C660BFD}"/>
                          </a:ext>
                        </a:extLst>
                      </p:cNvPr>
                      <p:cNvPicPr/>
                      <p:nvPr/>
                    </p:nvPicPr>
                    <p:blipFill>
                      <a:blip r:embed="rId11"/>
                      <a:stretch>
                        <a:fillRect/>
                      </a:stretch>
                    </p:blipFill>
                    <p:spPr>
                      <a:xfrm>
                        <a:off x="1136665" y="5023868"/>
                        <a:ext cx="1822450" cy="898525"/>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AFD47F33-F863-4E93-B257-32C9547CC796}"/>
              </a:ext>
            </a:extLst>
          </p:cNvPr>
          <p:cNvGraphicFramePr>
            <a:graphicFrameLocks noChangeAspect="1"/>
          </p:cNvGraphicFramePr>
          <p:nvPr>
            <p:extLst>
              <p:ext uri="{D42A27DB-BD31-4B8C-83A1-F6EECF244321}">
                <p14:modId xmlns:p14="http://schemas.microsoft.com/office/powerpoint/2010/main" val="2783425245"/>
              </p:ext>
            </p:extLst>
          </p:nvPr>
        </p:nvGraphicFramePr>
        <p:xfrm>
          <a:off x="3263915" y="4992119"/>
          <a:ext cx="2609850" cy="898525"/>
        </p:xfrm>
        <a:graphic>
          <a:graphicData uri="http://schemas.openxmlformats.org/presentationml/2006/ole">
            <mc:AlternateContent xmlns:mc="http://schemas.openxmlformats.org/markup-compatibility/2006">
              <mc:Choice xmlns:v="urn:schemas-microsoft-com:vml" Requires="v">
                <p:oleObj spid="_x0000_s8204" name="Equation" r:id="rId12" imgW="1473120" imgH="507960" progId="Equation.DSMT4">
                  <p:embed/>
                </p:oleObj>
              </mc:Choice>
              <mc:Fallback>
                <p:oleObj name="Equation" r:id="rId12" imgW="1473120" imgH="507960" progId="Equation.DSMT4">
                  <p:embed/>
                  <p:pic>
                    <p:nvPicPr>
                      <p:cNvPr id="13" name="Object 12">
                        <a:extLst>
                          <a:ext uri="{FF2B5EF4-FFF2-40B4-BE49-F238E27FC236}">
                            <a16:creationId xmlns:a16="http://schemas.microsoft.com/office/drawing/2014/main" id="{FA60D3CB-F9F9-4F8B-978A-BE1330320A8A}"/>
                          </a:ext>
                        </a:extLst>
                      </p:cNvPr>
                      <p:cNvPicPr/>
                      <p:nvPr/>
                    </p:nvPicPr>
                    <p:blipFill>
                      <a:blip r:embed="rId13"/>
                      <a:stretch>
                        <a:fillRect/>
                      </a:stretch>
                    </p:blipFill>
                    <p:spPr>
                      <a:xfrm>
                        <a:off x="3263915" y="4992119"/>
                        <a:ext cx="2609850" cy="898525"/>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D1E91D04-3E13-4657-ABE9-F0D9AD117322}"/>
              </a:ext>
            </a:extLst>
          </p:cNvPr>
          <p:cNvGraphicFramePr>
            <a:graphicFrameLocks noChangeAspect="1"/>
          </p:cNvGraphicFramePr>
          <p:nvPr>
            <p:extLst>
              <p:ext uri="{D42A27DB-BD31-4B8C-83A1-F6EECF244321}">
                <p14:modId xmlns:p14="http://schemas.microsoft.com/office/powerpoint/2010/main" val="3742561892"/>
              </p:ext>
            </p:extLst>
          </p:nvPr>
        </p:nvGraphicFramePr>
        <p:xfrm>
          <a:off x="6069013" y="5050696"/>
          <a:ext cx="1169987" cy="808038"/>
        </p:xfrm>
        <a:graphic>
          <a:graphicData uri="http://schemas.openxmlformats.org/presentationml/2006/ole">
            <mc:AlternateContent xmlns:mc="http://schemas.openxmlformats.org/markup-compatibility/2006">
              <mc:Choice xmlns:v="urn:schemas-microsoft-com:vml" Requires="v">
                <p:oleObj spid="_x0000_s8205" name="Equation" r:id="rId14" imgW="660240" imgH="457200" progId="Equation.DSMT4">
                  <p:embed/>
                </p:oleObj>
              </mc:Choice>
              <mc:Fallback>
                <p:oleObj name="Equation" r:id="rId14" imgW="660240" imgH="457200" progId="Equation.DSMT4">
                  <p:embed/>
                  <p:pic>
                    <p:nvPicPr>
                      <p:cNvPr id="14" name="Object 13">
                        <a:extLst>
                          <a:ext uri="{FF2B5EF4-FFF2-40B4-BE49-F238E27FC236}">
                            <a16:creationId xmlns:a16="http://schemas.microsoft.com/office/drawing/2014/main" id="{AFD47F33-F863-4E93-B257-32C9547CC796}"/>
                          </a:ext>
                        </a:extLst>
                      </p:cNvPr>
                      <p:cNvPicPr/>
                      <p:nvPr/>
                    </p:nvPicPr>
                    <p:blipFill>
                      <a:blip r:embed="rId15"/>
                      <a:stretch>
                        <a:fillRect/>
                      </a:stretch>
                    </p:blipFill>
                    <p:spPr>
                      <a:xfrm>
                        <a:off x="6069013" y="5050696"/>
                        <a:ext cx="1169987" cy="808038"/>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8610846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7B6EF-4FBA-4E6C-A720-C9F9CA522B95}"/>
              </a:ext>
            </a:extLst>
          </p:cNvPr>
          <p:cNvSpPr>
            <a:spLocks noGrp="1"/>
          </p:cNvSpPr>
          <p:nvPr>
            <p:ph type="title"/>
          </p:nvPr>
        </p:nvSpPr>
        <p:spPr/>
        <p:txBody>
          <a:bodyPr/>
          <a:lstStyle/>
          <a:p>
            <a:r>
              <a:rPr lang="en-US" dirty="0"/>
              <a:t>Implementation</a:t>
            </a:r>
          </a:p>
        </p:txBody>
      </p:sp>
      <p:sp>
        <p:nvSpPr>
          <p:cNvPr id="3" name="Content Placeholder 2">
            <a:extLst>
              <a:ext uri="{FF2B5EF4-FFF2-40B4-BE49-F238E27FC236}">
                <a16:creationId xmlns:a16="http://schemas.microsoft.com/office/drawing/2014/main" id="{D35BD979-1D12-4D25-A607-0B46A308D94D}"/>
              </a:ext>
            </a:extLst>
          </p:cNvPr>
          <p:cNvSpPr>
            <a:spLocks noGrp="1"/>
          </p:cNvSpPr>
          <p:nvPr>
            <p:ph idx="1"/>
          </p:nvPr>
        </p:nvSpPr>
        <p:spPr/>
        <p:txBody>
          <a:bodyPr/>
          <a:lstStyle/>
          <a:p>
            <a:r>
              <a:rPr lang="en-US" dirty="0"/>
              <a:t>For our implementation, suppose we have:</a:t>
            </a:r>
          </a:p>
          <a:p>
            <a:pPr lvl="1"/>
            <a:endParaRPr lang="en-US" dirty="0"/>
          </a:p>
          <a:p>
            <a:pPr lvl="1"/>
            <a:endParaRPr lang="en-US" dirty="0"/>
          </a:p>
          <a:p>
            <a:pPr lvl="1"/>
            <a:endParaRPr lang="en-US" dirty="0"/>
          </a:p>
          <a:p>
            <a:pPr lvl="1"/>
            <a:endParaRPr lang="en-US" dirty="0"/>
          </a:p>
          <a:p>
            <a:pPr lvl="1"/>
            <a:r>
              <a:rPr lang="en-US" dirty="0"/>
              <a:t>Thus, we can define the values:</a:t>
            </a:r>
          </a:p>
          <a:p>
            <a:pPr marL="1314450" lvl="3" indent="0">
              <a:buNone/>
            </a:pPr>
            <a:r>
              <a:rPr lang="en-US" dirty="0">
                <a:latin typeface="Consolas" panose="020B0609020204030204" pitchFamily="49" charset="0"/>
              </a:rPr>
              <a:t>double a{ 0.0 };</a:t>
            </a:r>
          </a:p>
          <a:p>
            <a:pPr marL="1314450" lvl="3" indent="0">
              <a:buNone/>
            </a:pPr>
            <a:r>
              <a:rPr lang="en-US" dirty="0">
                <a:latin typeface="Consolas" panose="020B0609020204030204" pitchFamily="49" charset="0"/>
              </a:rPr>
              <a:t>double b{ 5.0 };</a:t>
            </a:r>
          </a:p>
          <a:p>
            <a:pPr marL="1314450" lvl="3" indent="0">
              <a:buNone/>
            </a:pPr>
            <a:r>
              <a:rPr lang="en-US" dirty="0">
                <a:latin typeface="Consolas" panose="020B0609020204030204" pitchFamily="49" charset="0"/>
              </a:rPr>
              <a:t>double </a:t>
            </a:r>
            <a:r>
              <a:rPr lang="en-US" dirty="0" err="1">
                <a:latin typeface="Consolas" panose="020B0609020204030204" pitchFamily="49" charset="0"/>
              </a:rPr>
              <a:t>u_a</a:t>
            </a:r>
            <a:r>
              <a:rPr lang="en-US" dirty="0">
                <a:latin typeface="Consolas" panose="020B0609020204030204" pitchFamily="49" charset="0"/>
              </a:rPr>
              <a:t>{ 1.3 };</a:t>
            </a:r>
          </a:p>
          <a:p>
            <a:pPr marL="1314450" lvl="3" indent="0">
              <a:buNone/>
            </a:pPr>
            <a:r>
              <a:rPr lang="en-US" dirty="0">
                <a:latin typeface="Consolas" panose="020B0609020204030204" pitchFamily="49" charset="0"/>
              </a:rPr>
              <a:t>double </a:t>
            </a:r>
            <a:r>
              <a:rPr lang="en-US" dirty="0" err="1">
                <a:latin typeface="Consolas" panose="020B0609020204030204" pitchFamily="49" charset="0"/>
              </a:rPr>
              <a:t>u_b</a:t>
            </a:r>
            <a:r>
              <a:rPr lang="en-US" dirty="0">
                <a:latin typeface="Consolas" panose="020B0609020204030204" pitchFamily="49" charset="0"/>
              </a:rPr>
              <a:t>{ 2.9 };</a:t>
            </a:r>
            <a:endParaRPr lang="en-US" dirty="0"/>
          </a:p>
          <a:p>
            <a:pPr lvl="1"/>
            <a:r>
              <a:rPr lang="en-US" dirty="0"/>
              <a:t>We also have the function</a:t>
            </a:r>
          </a:p>
          <a:p>
            <a:pPr marL="1314450" lvl="3" indent="0">
              <a:buNone/>
            </a:pPr>
            <a:r>
              <a:rPr lang="en-US" dirty="0">
                <a:latin typeface="Consolas" panose="020B0609020204030204" pitchFamily="49" charset="0"/>
              </a:rPr>
              <a:t>double f( double x, double u, double du ) {</a:t>
            </a:r>
          </a:p>
          <a:p>
            <a:pPr marL="1314450" lvl="3" indent="0">
              <a:buNone/>
            </a:pPr>
            <a:r>
              <a:rPr lang="en-US" dirty="0">
                <a:latin typeface="Consolas" panose="020B0609020204030204" pitchFamily="49" charset="0"/>
              </a:rPr>
              <a:t>    return du*u + x + 1.0;</a:t>
            </a:r>
          </a:p>
          <a:p>
            <a:pPr marL="1314450" lvl="3" indent="0">
              <a:buNone/>
            </a:pPr>
            <a:r>
              <a:rPr lang="en-US" dirty="0">
                <a:latin typeface="Consolas" panose="020B0609020204030204" pitchFamily="49" charset="0"/>
              </a:rPr>
              <a:t>}</a:t>
            </a:r>
          </a:p>
          <a:p>
            <a:pPr marL="857250" lvl="2" indent="0">
              <a:buNone/>
            </a:pPr>
            <a:endParaRPr lang="en-US" dirty="0">
              <a:latin typeface="Consolas" panose="020B0609020204030204" pitchFamily="49" charset="0"/>
            </a:endParaRPr>
          </a:p>
        </p:txBody>
      </p:sp>
      <p:sp>
        <p:nvSpPr>
          <p:cNvPr id="4" name="Footer Placeholder 3">
            <a:extLst>
              <a:ext uri="{FF2B5EF4-FFF2-40B4-BE49-F238E27FC236}">
                <a16:creationId xmlns:a16="http://schemas.microsoft.com/office/drawing/2014/main" id="{EB2DC895-578A-4935-B610-0BD5A2FCCAAE}"/>
              </a:ext>
            </a:extLst>
          </p:cNvPr>
          <p:cNvSpPr>
            <a:spLocks noGrp="1"/>
          </p:cNvSpPr>
          <p:nvPr>
            <p:ph type="ftr" sz="quarter" idx="11"/>
          </p:nvPr>
        </p:nvSpPr>
        <p:spPr/>
        <p:txBody>
          <a:bodyPr/>
          <a:lstStyle/>
          <a:p>
            <a:r>
              <a:rPr lang="en-US"/>
              <a:t>The shooting method</a:t>
            </a:r>
            <a:endParaRPr lang="en-CA" dirty="0"/>
          </a:p>
        </p:txBody>
      </p:sp>
      <p:sp>
        <p:nvSpPr>
          <p:cNvPr id="5" name="Slide Number Placeholder 4">
            <a:extLst>
              <a:ext uri="{FF2B5EF4-FFF2-40B4-BE49-F238E27FC236}">
                <a16:creationId xmlns:a16="http://schemas.microsoft.com/office/drawing/2014/main" id="{08774025-C10B-441F-86CA-3EA94285882E}"/>
              </a:ext>
            </a:extLst>
          </p:cNvPr>
          <p:cNvSpPr>
            <a:spLocks noGrp="1"/>
          </p:cNvSpPr>
          <p:nvPr>
            <p:ph type="sldNum" sz="quarter" idx="12"/>
          </p:nvPr>
        </p:nvSpPr>
        <p:spPr/>
        <p:txBody>
          <a:bodyPr/>
          <a:lstStyle/>
          <a:p>
            <a:fld id="{42EF6DC8-DA9C-4533-8A40-BB00A2545AF8}" type="slidenum">
              <a:rPr lang="en-CA" smtClean="0"/>
              <a:pPr/>
              <a:t>15</a:t>
            </a:fld>
            <a:endParaRPr lang="en-CA"/>
          </a:p>
        </p:txBody>
      </p:sp>
      <p:graphicFrame>
        <p:nvGraphicFramePr>
          <p:cNvPr id="8" name="Object 7">
            <a:extLst>
              <a:ext uri="{FF2B5EF4-FFF2-40B4-BE49-F238E27FC236}">
                <a16:creationId xmlns:a16="http://schemas.microsoft.com/office/drawing/2014/main" id="{1EC1E5BD-CD17-4B97-B92A-63B2DB17A874}"/>
              </a:ext>
            </a:extLst>
          </p:cNvPr>
          <p:cNvGraphicFramePr>
            <a:graphicFrameLocks noChangeAspect="1"/>
          </p:cNvGraphicFramePr>
          <p:nvPr>
            <p:extLst>
              <p:ext uri="{D42A27DB-BD31-4B8C-83A1-F6EECF244321}">
                <p14:modId xmlns:p14="http://schemas.microsoft.com/office/powerpoint/2010/main" val="1928394197"/>
              </p:ext>
            </p:extLst>
          </p:nvPr>
        </p:nvGraphicFramePr>
        <p:xfrm>
          <a:off x="2963019" y="2142208"/>
          <a:ext cx="2994025" cy="1370012"/>
        </p:xfrm>
        <a:graphic>
          <a:graphicData uri="http://schemas.openxmlformats.org/presentationml/2006/ole">
            <mc:AlternateContent xmlns:mc="http://schemas.openxmlformats.org/markup-compatibility/2006">
              <mc:Choice xmlns:v="urn:schemas-microsoft-com:vml" Requires="v">
                <p:oleObj spid="_x0000_s9219" name="Equation" r:id="rId4" imgW="1688760" imgH="774360" progId="Equation.DSMT4">
                  <p:embed/>
                </p:oleObj>
              </mc:Choice>
              <mc:Fallback>
                <p:oleObj name="Equation" r:id="rId4" imgW="1688760" imgH="774360" progId="Equation.DSMT4">
                  <p:embed/>
                  <p:pic>
                    <p:nvPicPr>
                      <p:cNvPr id="10" name="Object 9">
                        <a:extLst>
                          <a:ext uri="{FF2B5EF4-FFF2-40B4-BE49-F238E27FC236}">
                            <a16:creationId xmlns:a16="http://schemas.microsoft.com/office/drawing/2014/main" id="{75030AE6-64B2-45C1-B7CD-CE21B9C18ACA}"/>
                          </a:ext>
                        </a:extLst>
                      </p:cNvPr>
                      <p:cNvPicPr/>
                      <p:nvPr/>
                    </p:nvPicPr>
                    <p:blipFill>
                      <a:blip r:embed="rId5"/>
                      <a:stretch>
                        <a:fillRect/>
                      </a:stretch>
                    </p:blipFill>
                    <p:spPr>
                      <a:xfrm>
                        <a:off x="2963019" y="2142208"/>
                        <a:ext cx="2994025" cy="1370012"/>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0057696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7B6EF-4FBA-4E6C-A720-C9F9CA522B95}"/>
              </a:ext>
            </a:extLst>
          </p:cNvPr>
          <p:cNvSpPr>
            <a:spLocks noGrp="1"/>
          </p:cNvSpPr>
          <p:nvPr>
            <p:ph type="title"/>
          </p:nvPr>
        </p:nvSpPr>
        <p:spPr/>
        <p:txBody>
          <a:bodyPr/>
          <a:lstStyle/>
          <a:p>
            <a:r>
              <a:rPr lang="en-US" dirty="0"/>
              <a:t>Implementation</a:t>
            </a:r>
          </a:p>
        </p:txBody>
      </p:sp>
      <p:sp>
        <p:nvSpPr>
          <p:cNvPr id="3" name="Content Placeholder 2">
            <a:extLst>
              <a:ext uri="{FF2B5EF4-FFF2-40B4-BE49-F238E27FC236}">
                <a16:creationId xmlns:a16="http://schemas.microsoft.com/office/drawing/2014/main" id="{D35BD979-1D12-4D25-A607-0B46A308D94D}"/>
              </a:ext>
            </a:extLst>
          </p:cNvPr>
          <p:cNvSpPr>
            <a:spLocks noGrp="1"/>
          </p:cNvSpPr>
          <p:nvPr>
            <p:ph idx="1"/>
          </p:nvPr>
        </p:nvSpPr>
        <p:spPr/>
        <p:txBody>
          <a:bodyPr/>
          <a:lstStyle/>
          <a:p>
            <a:r>
              <a:rPr lang="en-US" dirty="0"/>
              <a:t>We, however, need a vector-valued function, so define</a:t>
            </a:r>
          </a:p>
          <a:p>
            <a:pPr marL="857250" lvl="2" indent="0">
              <a:buNone/>
            </a:pPr>
            <a:r>
              <a:rPr lang="en-US" dirty="0" err="1" smtClean="0">
                <a:latin typeface="Consolas" panose="020B0609020204030204" pitchFamily="49" charset="0"/>
              </a:rPr>
              <a:t>vec</a:t>
            </a:r>
            <a:r>
              <a:rPr lang="en-US" dirty="0" smtClean="0">
                <a:latin typeface="Consolas" panose="020B0609020204030204" pitchFamily="49" charset="0"/>
              </a:rPr>
              <a:t>&lt;2&gt; </a:t>
            </a:r>
            <a:r>
              <a:rPr lang="en-US" dirty="0">
                <a:latin typeface="Consolas" panose="020B0609020204030204" pitchFamily="49" charset="0"/>
              </a:rPr>
              <a:t>F( double x, </a:t>
            </a:r>
            <a:r>
              <a:rPr lang="en-US" dirty="0" err="1" smtClean="0">
                <a:latin typeface="Consolas" panose="020B0609020204030204" pitchFamily="49" charset="0"/>
              </a:rPr>
              <a:t>vec</a:t>
            </a:r>
            <a:r>
              <a:rPr lang="en-US" dirty="0" smtClean="0">
                <a:latin typeface="Consolas" panose="020B0609020204030204" pitchFamily="49" charset="0"/>
              </a:rPr>
              <a:t>&lt;2&gt; </a:t>
            </a:r>
            <a:r>
              <a:rPr lang="en-US" dirty="0">
                <a:latin typeface="Consolas" panose="020B0609020204030204" pitchFamily="49" charset="0"/>
              </a:rPr>
              <a:t>w ) {</a:t>
            </a:r>
          </a:p>
          <a:p>
            <a:pPr marL="857250" lvl="2" indent="0">
              <a:buNone/>
            </a:pPr>
            <a:r>
              <a:rPr lang="en-US" dirty="0">
                <a:latin typeface="Consolas" panose="020B0609020204030204" pitchFamily="49" charset="0"/>
              </a:rPr>
              <a:t>    return </a:t>
            </a:r>
            <a:r>
              <a:rPr lang="en-US" dirty="0" err="1" smtClean="0">
                <a:latin typeface="Consolas" panose="020B0609020204030204" pitchFamily="49" charset="0"/>
              </a:rPr>
              <a:t>vec</a:t>
            </a:r>
            <a:r>
              <a:rPr lang="en-US" dirty="0" smtClean="0">
                <a:latin typeface="Consolas" panose="020B0609020204030204" pitchFamily="49" charset="0"/>
              </a:rPr>
              <a:t>&lt;2&gt;{</a:t>
            </a:r>
            <a:endParaRPr lang="en-US" dirty="0">
              <a:latin typeface="Consolas" panose="020B0609020204030204" pitchFamily="49" charset="0"/>
            </a:endParaRPr>
          </a:p>
          <a:p>
            <a:pPr marL="857250" lvl="2" indent="0">
              <a:buNone/>
            </a:pPr>
            <a:r>
              <a:rPr lang="en-US" dirty="0">
                <a:latin typeface="Consolas" panose="020B0609020204030204" pitchFamily="49" charset="0"/>
              </a:rPr>
              <a:t>        </a:t>
            </a:r>
            <a:r>
              <a:rPr lang="en-US" dirty="0" smtClean="0">
                <a:latin typeface="Consolas" panose="020B0609020204030204" pitchFamily="49" charset="0"/>
              </a:rPr>
              <a:t>w[1],</a:t>
            </a:r>
            <a:endParaRPr lang="en-US" dirty="0">
              <a:latin typeface="Consolas" panose="020B0609020204030204" pitchFamily="49" charset="0"/>
            </a:endParaRPr>
          </a:p>
          <a:p>
            <a:pPr marL="857250" lvl="2" indent="0">
              <a:buNone/>
            </a:pPr>
            <a:r>
              <a:rPr lang="en-US" dirty="0">
                <a:latin typeface="Consolas" panose="020B0609020204030204" pitchFamily="49" charset="0"/>
              </a:rPr>
              <a:t>        f( x, </a:t>
            </a:r>
            <a:r>
              <a:rPr lang="en-US" dirty="0" smtClean="0">
                <a:latin typeface="Consolas" panose="020B0609020204030204" pitchFamily="49" charset="0"/>
              </a:rPr>
              <a:t>w[0], w[1] </a:t>
            </a:r>
            <a:r>
              <a:rPr lang="en-US" dirty="0">
                <a:latin typeface="Consolas" panose="020B0609020204030204" pitchFamily="49" charset="0"/>
              </a:rPr>
              <a:t>)</a:t>
            </a:r>
          </a:p>
          <a:p>
            <a:pPr marL="857250" lvl="2" indent="0">
              <a:buNone/>
            </a:pPr>
            <a:r>
              <a:rPr lang="en-US" dirty="0">
                <a:latin typeface="Consolas" panose="020B0609020204030204" pitchFamily="49" charset="0"/>
              </a:rPr>
              <a:t>    </a:t>
            </a:r>
            <a:r>
              <a:rPr lang="en-US" dirty="0" smtClean="0">
                <a:latin typeface="Consolas" panose="020B0609020204030204" pitchFamily="49" charset="0"/>
              </a:rPr>
              <a:t>};</a:t>
            </a:r>
            <a:endParaRPr lang="en-US" dirty="0">
              <a:latin typeface="Consolas" panose="020B0609020204030204" pitchFamily="49" charset="0"/>
            </a:endParaRPr>
          </a:p>
          <a:p>
            <a:pPr marL="857250" lvl="2" indent="0">
              <a:buNone/>
            </a:pPr>
            <a:r>
              <a:rPr lang="en-US" dirty="0">
                <a:latin typeface="Consolas" panose="020B0609020204030204" pitchFamily="49" charset="0"/>
              </a:rPr>
              <a:t>}</a:t>
            </a:r>
            <a:endParaRPr lang="en-US" dirty="0"/>
          </a:p>
          <a:p>
            <a:endParaRPr lang="en-US" dirty="0"/>
          </a:p>
          <a:p>
            <a:r>
              <a:rPr lang="en-US" dirty="0"/>
              <a:t>The initial guess for the slope is:</a:t>
            </a:r>
          </a:p>
          <a:p>
            <a:pPr marL="857250" lvl="2" indent="0">
              <a:buNone/>
            </a:pPr>
            <a:r>
              <a:rPr lang="en-US" dirty="0">
                <a:latin typeface="Consolas" panose="020B0609020204030204" pitchFamily="49" charset="0"/>
              </a:rPr>
              <a:t>double s0{ (</a:t>
            </a:r>
            <a:r>
              <a:rPr lang="en-US" dirty="0" err="1">
                <a:latin typeface="Consolas" panose="020B0609020204030204" pitchFamily="49" charset="0"/>
              </a:rPr>
              <a:t>u_b</a:t>
            </a:r>
            <a:r>
              <a:rPr lang="en-US" dirty="0">
                <a:latin typeface="Consolas" panose="020B0609020204030204" pitchFamily="49" charset="0"/>
              </a:rPr>
              <a:t> - </a:t>
            </a:r>
            <a:r>
              <a:rPr lang="en-US" dirty="0" err="1">
                <a:latin typeface="Consolas" panose="020B0609020204030204" pitchFamily="49" charset="0"/>
              </a:rPr>
              <a:t>u_a</a:t>
            </a:r>
            <a:r>
              <a:rPr lang="en-US" dirty="0">
                <a:latin typeface="Consolas" panose="020B0609020204030204" pitchFamily="49" charset="0"/>
              </a:rPr>
              <a:t>)/(b - a) };</a:t>
            </a:r>
            <a:endParaRPr lang="en-US" dirty="0"/>
          </a:p>
          <a:p>
            <a:pPr marL="857250" lvl="2" indent="0">
              <a:buNone/>
            </a:pPr>
            <a:endParaRPr lang="en-US" dirty="0"/>
          </a:p>
        </p:txBody>
      </p:sp>
      <p:sp>
        <p:nvSpPr>
          <p:cNvPr id="4" name="Footer Placeholder 3">
            <a:extLst>
              <a:ext uri="{FF2B5EF4-FFF2-40B4-BE49-F238E27FC236}">
                <a16:creationId xmlns:a16="http://schemas.microsoft.com/office/drawing/2014/main" id="{EB2DC895-578A-4935-B610-0BD5A2FCCAAE}"/>
              </a:ext>
            </a:extLst>
          </p:cNvPr>
          <p:cNvSpPr>
            <a:spLocks noGrp="1"/>
          </p:cNvSpPr>
          <p:nvPr>
            <p:ph type="ftr" sz="quarter" idx="11"/>
          </p:nvPr>
        </p:nvSpPr>
        <p:spPr/>
        <p:txBody>
          <a:bodyPr/>
          <a:lstStyle/>
          <a:p>
            <a:r>
              <a:rPr lang="en-US"/>
              <a:t>The shooting method</a:t>
            </a:r>
            <a:endParaRPr lang="en-CA" dirty="0"/>
          </a:p>
        </p:txBody>
      </p:sp>
      <p:sp>
        <p:nvSpPr>
          <p:cNvPr id="5" name="Slide Number Placeholder 4">
            <a:extLst>
              <a:ext uri="{FF2B5EF4-FFF2-40B4-BE49-F238E27FC236}">
                <a16:creationId xmlns:a16="http://schemas.microsoft.com/office/drawing/2014/main" id="{08774025-C10B-441F-86CA-3EA94285882E}"/>
              </a:ext>
            </a:extLst>
          </p:cNvPr>
          <p:cNvSpPr>
            <a:spLocks noGrp="1"/>
          </p:cNvSpPr>
          <p:nvPr>
            <p:ph type="sldNum" sz="quarter" idx="12"/>
          </p:nvPr>
        </p:nvSpPr>
        <p:spPr/>
        <p:txBody>
          <a:bodyPr/>
          <a:lstStyle/>
          <a:p>
            <a:fld id="{42EF6DC8-DA9C-4533-8A40-BB00A2545AF8}" type="slidenum">
              <a:rPr lang="en-CA" smtClean="0"/>
              <a:pPr/>
              <a:t>16</a:t>
            </a:fld>
            <a:endParaRPr lang="en-CA"/>
          </a:p>
        </p:txBody>
      </p:sp>
    </p:spTree>
    <p:custDataLst>
      <p:tags r:id="rId1"/>
    </p:custDataLst>
    <p:extLst>
      <p:ext uri="{BB962C8B-B14F-4D97-AF65-F5344CB8AC3E}">
        <p14:creationId xmlns:p14="http://schemas.microsoft.com/office/powerpoint/2010/main" val="35195502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7B6EF-4FBA-4E6C-A720-C9F9CA522B95}"/>
              </a:ext>
            </a:extLst>
          </p:cNvPr>
          <p:cNvSpPr>
            <a:spLocks noGrp="1"/>
          </p:cNvSpPr>
          <p:nvPr>
            <p:ph type="title"/>
          </p:nvPr>
        </p:nvSpPr>
        <p:spPr/>
        <p:txBody>
          <a:bodyPr/>
          <a:lstStyle/>
          <a:p>
            <a:r>
              <a:rPr lang="en-US" dirty="0"/>
              <a:t>Implementation</a:t>
            </a:r>
          </a:p>
        </p:txBody>
      </p:sp>
      <p:sp>
        <p:nvSpPr>
          <p:cNvPr id="3" name="Content Placeholder 2">
            <a:extLst>
              <a:ext uri="{FF2B5EF4-FFF2-40B4-BE49-F238E27FC236}">
                <a16:creationId xmlns:a16="http://schemas.microsoft.com/office/drawing/2014/main" id="{D35BD979-1D12-4D25-A607-0B46A308D94D}"/>
              </a:ext>
            </a:extLst>
          </p:cNvPr>
          <p:cNvSpPr>
            <a:spLocks noGrp="1"/>
          </p:cNvSpPr>
          <p:nvPr>
            <p:ph idx="1"/>
          </p:nvPr>
        </p:nvSpPr>
        <p:spPr/>
        <p:txBody>
          <a:bodyPr/>
          <a:lstStyle/>
          <a:p>
            <a:r>
              <a:rPr lang="en-US" dirty="0"/>
              <a:t>We can now call </a:t>
            </a:r>
            <a:r>
              <a:rPr lang="en-US" dirty="0">
                <a:latin typeface="Consolas" panose="020B0609020204030204" pitchFamily="49" charset="0"/>
              </a:rPr>
              <a:t>dp45</a:t>
            </a:r>
            <a:r>
              <a:rPr lang="en-US" dirty="0"/>
              <a:t>:</a:t>
            </a:r>
          </a:p>
          <a:p>
            <a:pPr marL="857250" lvl="2" indent="0">
              <a:buNone/>
            </a:pPr>
            <a:r>
              <a:rPr lang="en-US" dirty="0">
                <a:latin typeface="Consolas" panose="020B0609020204030204" pitchFamily="49" charset="0"/>
              </a:rPr>
              <a:t>auto result{ dp45(</a:t>
            </a:r>
          </a:p>
          <a:p>
            <a:pPr marL="857250" lvl="2" indent="0">
              <a:buNone/>
            </a:pPr>
            <a:r>
              <a:rPr lang="en-US" dirty="0">
                <a:latin typeface="Consolas" panose="020B0609020204030204" pitchFamily="49" charset="0"/>
              </a:rPr>
              <a:t>    F, std::</a:t>
            </a:r>
            <a:r>
              <a:rPr lang="en-US" dirty="0" err="1">
                <a:latin typeface="Consolas" panose="020B0609020204030204" pitchFamily="49" charset="0"/>
              </a:rPr>
              <a:t>make_pair</a:t>
            </a:r>
            <a:r>
              <a:rPr lang="en-US" dirty="0">
                <a:latin typeface="Consolas" panose="020B0609020204030204" pitchFamily="49" charset="0"/>
              </a:rPr>
              <a:t>( a, b ),</a:t>
            </a:r>
          </a:p>
          <a:p>
            <a:pPr marL="857250" lvl="2" indent="0">
              <a:buNone/>
            </a:pPr>
            <a:r>
              <a:rPr lang="en-US" dirty="0">
                <a:latin typeface="Consolas" panose="020B0609020204030204" pitchFamily="49" charset="0"/>
              </a:rPr>
              <a:t>    </a:t>
            </a:r>
            <a:r>
              <a:rPr lang="en-US" dirty="0" err="1" smtClean="0">
                <a:latin typeface="Consolas" panose="020B0609020204030204" pitchFamily="49" charset="0"/>
              </a:rPr>
              <a:t>vec</a:t>
            </a:r>
            <a:r>
              <a:rPr lang="en-US" dirty="0" smtClean="0">
                <a:latin typeface="Consolas" panose="020B0609020204030204" pitchFamily="49" charset="0"/>
              </a:rPr>
              <a:t>&lt;2&gt;{ </a:t>
            </a:r>
            <a:r>
              <a:rPr lang="en-US" dirty="0" err="1" smtClean="0">
                <a:latin typeface="Consolas" panose="020B0609020204030204" pitchFamily="49" charset="0"/>
              </a:rPr>
              <a:t>u_a</a:t>
            </a:r>
            <a:r>
              <a:rPr lang="en-US" dirty="0">
                <a:latin typeface="Consolas" panose="020B0609020204030204" pitchFamily="49" charset="0"/>
              </a:rPr>
              <a:t>, </a:t>
            </a:r>
            <a:r>
              <a:rPr lang="en-US" dirty="0" smtClean="0">
                <a:latin typeface="Consolas" panose="020B0609020204030204" pitchFamily="49" charset="0"/>
              </a:rPr>
              <a:t>s0 </a:t>
            </a:r>
            <a:r>
              <a:rPr lang="en-US" dirty="0">
                <a:latin typeface="Consolas" panose="020B0609020204030204" pitchFamily="49" charset="0"/>
              </a:rPr>
              <a:t>},</a:t>
            </a:r>
          </a:p>
          <a:p>
            <a:pPr marL="857250" lvl="2" indent="0">
              <a:buNone/>
            </a:pPr>
            <a:r>
              <a:rPr lang="en-US" dirty="0">
                <a:latin typeface="Consolas" panose="020B0609020204030204" pitchFamily="49" charset="0"/>
              </a:rPr>
              <a:t>    std::</a:t>
            </a:r>
            <a:r>
              <a:rPr lang="en-US" dirty="0" err="1">
                <a:latin typeface="Consolas" panose="020B0609020204030204" pitchFamily="49" charset="0"/>
              </a:rPr>
              <a:t>make_pair</a:t>
            </a:r>
            <a:r>
              <a:rPr lang="en-US" dirty="0">
                <a:latin typeface="Consolas" panose="020B0609020204030204" pitchFamily="49" charset="0"/>
              </a:rPr>
              <a:t>( 1e-4, 1e-2 ), 1e-5, true</a:t>
            </a:r>
          </a:p>
          <a:p>
            <a:pPr marL="857250" lvl="2" indent="0">
              <a:buNone/>
            </a:pPr>
            <a:r>
              <a:rPr lang="en-US" dirty="0">
                <a:latin typeface="Consolas" panose="020B0609020204030204" pitchFamily="49" charset="0"/>
              </a:rPr>
              <a:t>) };</a:t>
            </a:r>
          </a:p>
          <a:p>
            <a:pPr marL="857250" lvl="2" indent="0">
              <a:buNone/>
            </a:pPr>
            <a:endParaRPr lang="en-US" dirty="0">
              <a:latin typeface="Consolas" panose="020B0609020204030204" pitchFamily="49" charset="0"/>
            </a:endParaRPr>
          </a:p>
          <a:p>
            <a:pPr marL="857250" lvl="2" indent="0">
              <a:buNone/>
            </a:pPr>
            <a:r>
              <a:rPr lang="en-US" dirty="0">
                <a:latin typeface="Consolas" panose="020B0609020204030204" pitchFamily="49" charset="0"/>
              </a:rPr>
              <a:t>unsigned int n{ std::get&lt;0&gt;( result ) };</a:t>
            </a:r>
          </a:p>
          <a:p>
            <a:pPr marL="857250" lvl="2" indent="0">
              <a:buNone/>
            </a:pPr>
            <a:r>
              <a:rPr lang="en-US" dirty="0">
                <a:latin typeface="Consolas" panose="020B0609020204030204" pitchFamily="49" charset="0"/>
              </a:rPr>
              <a:t>assert( std::get&lt;1&gt;( result )[n] == b );</a:t>
            </a:r>
          </a:p>
          <a:p>
            <a:pPr marL="857250" lvl="2" indent="0">
              <a:buNone/>
            </a:pPr>
            <a:r>
              <a:rPr lang="en-US" dirty="0">
                <a:latin typeface="Consolas" panose="020B0609020204030204" pitchFamily="49" charset="0"/>
              </a:rPr>
              <a:t>double u0b{ std::get&lt;2&gt;( result )[n](0) };</a:t>
            </a:r>
          </a:p>
          <a:p>
            <a:pPr marL="857250" lvl="2" indent="0">
              <a:buNone/>
            </a:pPr>
            <a:endParaRPr lang="en-US" dirty="0">
              <a:latin typeface="Consolas" panose="020B0609020204030204" pitchFamily="49" charset="0"/>
            </a:endParaRPr>
          </a:p>
          <a:p>
            <a:pPr marL="857250" lvl="2" indent="0">
              <a:buNone/>
            </a:pPr>
            <a:r>
              <a:rPr lang="en-US" dirty="0">
                <a:latin typeface="Consolas" panose="020B0609020204030204" pitchFamily="49" charset="0"/>
              </a:rPr>
              <a:t>double s1{ (2.0*</a:t>
            </a:r>
            <a:r>
              <a:rPr lang="en-US" dirty="0" err="1">
                <a:latin typeface="Consolas" panose="020B0609020204030204" pitchFamily="49" charset="0"/>
              </a:rPr>
              <a:t>u_b</a:t>
            </a:r>
            <a:r>
              <a:rPr lang="en-US" dirty="0">
                <a:latin typeface="Consolas" panose="020B0609020204030204" pitchFamily="49" charset="0"/>
              </a:rPr>
              <a:t> - u0b - </a:t>
            </a:r>
            <a:r>
              <a:rPr lang="en-US" dirty="0" err="1">
                <a:latin typeface="Consolas" panose="020B0609020204030204" pitchFamily="49" charset="0"/>
              </a:rPr>
              <a:t>u_a</a:t>
            </a:r>
            <a:r>
              <a:rPr lang="en-US" dirty="0">
                <a:latin typeface="Consolas" panose="020B0609020204030204" pitchFamily="49" charset="0"/>
              </a:rPr>
              <a:t>)/(b - a) };</a:t>
            </a:r>
            <a:endParaRPr lang="en-US" dirty="0"/>
          </a:p>
        </p:txBody>
      </p:sp>
      <p:sp>
        <p:nvSpPr>
          <p:cNvPr id="4" name="Footer Placeholder 3">
            <a:extLst>
              <a:ext uri="{FF2B5EF4-FFF2-40B4-BE49-F238E27FC236}">
                <a16:creationId xmlns:a16="http://schemas.microsoft.com/office/drawing/2014/main" id="{EB2DC895-578A-4935-B610-0BD5A2FCCAAE}"/>
              </a:ext>
            </a:extLst>
          </p:cNvPr>
          <p:cNvSpPr>
            <a:spLocks noGrp="1"/>
          </p:cNvSpPr>
          <p:nvPr>
            <p:ph type="ftr" sz="quarter" idx="11"/>
          </p:nvPr>
        </p:nvSpPr>
        <p:spPr/>
        <p:txBody>
          <a:bodyPr/>
          <a:lstStyle/>
          <a:p>
            <a:r>
              <a:rPr lang="en-US"/>
              <a:t>The shooting method</a:t>
            </a:r>
            <a:endParaRPr lang="en-CA" dirty="0"/>
          </a:p>
        </p:txBody>
      </p:sp>
      <p:sp>
        <p:nvSpPr>
          <p:cNvPr id="5" name="Slide Number Placeholder 4">
            <a:extLst>
              <a:ext uri="{FF2B5EF4-FFF2-40B4-BE49-F238E27FC236}">
                <a16:creationId xmlns:a16="http://schemas.microsoft.com/office/drawing/2014/main" id="{08774025-C10B-441F-86CA-3EA94285882E}"/>
              </a:ext>
            </a:extLst>
          </p:cNvPr>
          <p:cNvSpPr>
            <a:spLocks noGrp="1"/>
          </p:cNvSpPr>
          <p:nvPr>
            <p:ph type="sldNum" sz="quarter" idx="12"/>
          </p:nvPr>
        </p:nvSpPr>
        <p:spPr/>
        <p:txBody>
          <a:bodyPr/>
          <a:lstStyle/>
          <a:p>
            <a:fld id="{42EF6DC8-DA9C-4533-8A40-BB00A2545AF8}" type="slidenum">
              <a:rPr lang="en-CA" smtClean="0"/>
              <a:pPr/>
              <a:t>17</a:t>
            </a:fld>
            <a:endParaRPr lang="en-CA"/>
          </a:p>
        </p:txBody>
      </p:sp>
      <p:sp>
        <p:nvSpPr>
          <p:cNvPr id="10" name="Rectangle: Rounded Corners 9">
            <a:extLst>
              <a:ext uri="{FF2B5EF4-FFF2-40B4-BE49-F238E27FC236}">
                <a16:creationId xmlns:a16="http://schemas.microsoft.com/office/drawing/2014/main" id="{905AD614-FC76-4E5B-9585-A26BA26EDD69}"/>
              </a:ext>
            </a:extLst>
          </p:cNvPr>
          <p:cNvSpPr/>
          <p:nvPr/>
        </p:nvSpPr>
        <p:spPr>
          <a:xfrm>
            <a:off x="1862356" y="2709644"/>
            <a:ext cx="2651455" cy="4194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033804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7B6EF-4FBA-4E6C-A720-C9F9CA522B95}"/>
              </a:ext>
            </a:extLst>
          </p:cNvPr>
          <p:cNvSpPr>
            <a:spLocks noGrp="1"/>
          </p:cNvSpPr>
          <p:nvPr>
            <p:ph type="title"/>
          </p:nvPr>
        </p:nvSpPr>
        <p:spPr/>
        <p:txBody>
          <a:bodyPr/>
          <a:lstStyle/>
          <a:p>
            <a:r>
              <a:rPr lang="en-US" dirty="0"/>
              <a:t>Implementation</a:t>
            </a:r>
          </a:p>
        </p:txBody>
      </p:sp>
      <p:sp>
        <p:nvSpPr>
          <p:cNvPr id="3" name="Content Placeholder 2">
            <a:extLst>
              <a:ext uri="{FF2B5EF4-FFF2-40B4-BE49-F238E27FC236}">
                <a16:creationId xmlns:a16="http://schemas.microsoft.com/office/drawing/2014/main" id="{D35BD979-1D12-4D25-A607-0B46A308D94D}"/>
              </a:ext>
            </a:extLst>
          </p:cNvPr>
          <p:cNvSpPr>
            <a:spLocks noGrp="1"/>
          </p:cNvSpPr>
          <p:nvPr>
            <p:ph idx="1"/>
          </p:nvPr>
        </p:nvSpPr>
        <p:spPr>
          <a:xfrm>
            <a:off x="457199" y="1600200"/>
            <a:ext cx="8594522" cy="4525963"/>
          </a:xfrm>
        </p:spPr>
        <p:txBody>
          <a:bodyPr/>
          <a:lstStyle/>
          <a:p>
            <a:r>
              <a:rPr lang="en-US" dirty="0"/>
              <a:t>We can now call </a:t>
            </a:r>
            <a:r>
              <a:rPr lang="en-US" dirty="0">
                <a:latin typeface="Consolas" panose="020B0609020204030204" pitchFamily="49" charset="0"/>
              </a:rPr>
              <a:t>dp45</a:t>
            </a:r>
            <a:r>
              <a:rPr lang="en-US" dirty="0"/>
              <a:t> again:</a:t>
            </a:r>
          </a:p>
          <a:p>
            <a:pPr marL="857250" lvl="2" indent="0">
              <a:buNone/>
            </a:pPr>
            <a:r>
              <a:rPr lang="en-US" dirty="0">
                <a:latin typeface="Consolas" panose="020B0609020204030204" pitchFamily="49" charset="0"/>
              </a:rPr>
              <a:t>result = dp45(</a:t>
            </a:r>
          </a:p>
          <a:p>
            <a:pPr marL="857250" lvl="2" indent="0">
              <a:buNone/>
            </a:pPr>
            <a:r>
              <a:rPr lang="en-US" dirty="0">
                <a:latin typeface="Consolas" panose="020B0609020204030204" pitchFamily="49" charset="0"/>
              </a:rPr>
              <a:t>    F, std::</a:t>
            </a:r>
            <a:r>
              <a:rPr lang="en-US" dirty="0" err="1">
                <a:latin typeface="Consolas" panose="020B0609020204030204" pitchFamily="49" charset="0"/>
              </a:rPr>
              <a:t>make_pair</a:t>
            </a:r>
            <a:r>
              <a:rPr lang="en-US" dirty="0">
                <a:latin typeface="Consolas" panose="020B0609020204030204" pitchFamily="49" charset="0"/>
              </a:rPr>
              <a:t>( a, b ),</a:t>
            </a:r>
          </a:p>
          <a:p>
            <a:pPr marL="857250" lvl="2" indent="0">
              <a:buNone/>
            </a:pPr>
            <a:r>
              <a:rPr lang="en-US" dirty="0">
                <a:latin typeface="Consolas" panose="020B0609020204030204" pitchFamily="49" charset="0"/>
              </a:rPr>
              <a:t>    </a:t>
            </a:r>
            <a:r>
              <a:rPr lang="en-US" dirty="0" err="1" smtClean="0">
                <a:latin typeface="Consolas" panose="020B0609020204030204" pitchFamily="49" charset="0"/>
              </a:rPr>
              <a:t>vec</a:t>
            </a:r>
            <a:r>
              <a:rPr lang="en-US" dirty="0" smtClean="0">
                <a:latin typeface="Consolas" panose="020B0609020204030204" pitchFamily="49" charset="0"/>
              </a:rPr>
              <a:t>&lt;2&gt;{ </a:t>
            </a:r>
            <a:r>
              <a:rPr lang="en-US" dirty="0" err="1" smtClean="0">
                <a:latin typeface="Consolas" panose="020B0609020204030204" pitchFamily="49" charset="0"/>
              </a:rPr>
              <a:t>u_a</a:t>
            </a:r>
            <a:r>
              <a:rPr lang="en-US" dirty="0">
                <a:latin typeface="Consolas" panose="020B0609020204030204" pitchFamily="49" charset="0"/>
              </a:rPr>
              <a:t>, </a:t>
            </a:r>
            <a:r>
              <a:rPr lang="en-US" dirty="0" smtClean="0">
                <a:latin typeface="Consolas" panose="020B0609020204030204" pitchFamily="49" charset="0"/>
              </a:rPr>
              <a:t>s1 </a:t>
            </a:r>
            <a:r>
              <a:rPr lang="en-US" dirty="0">
                <a:latin typeface="Consolas" panose="020B0609020204030204" pitchFamily="49" charset="0"/>
              </a:rPr>
              <a:t>},</a:t>
            </a:r>
          </a:p>
          <a:p>
            <a:pPr marL="857250" lvl="2" indent="0">
              <a:buNone/>
            </a:pPr>
            <a:r>
              <a:rPr lang="en-US" dirty="0">
                <a:latin typeface="Consolas" panose="020B0609020204030204" pitchFamily="49" charset="0"/>
              </a:rPr>
              <a:t>    std::</a:t>
            </a:r>
            <a:r>
              <a:rPr lang="en-US" dirty="0" err="1">
                <a:latin typeface="Consolas" panose="020B0609020204030204" pitchFamily="49" charset="0"/>
              </a:rPr>
              <a:t>make_pair</a:t>
            </a:r>
            <a:r>
              <a:rPr lang="en-US" dirty="0">
                <a:latin typeface="Consolas" panose="020B0609020204030204" pitchFamily="49" charset="0"/>
              </a:rPr>
              <a:t>( 1e-4, 1e-2 ), 1e-5, true</a:t>
            </a:r>
          </a:p>
          <a:p>
            <a:pPr marL="857250" lvl="2" indent="0">
              <a:buNone/>
            </a:pPr>
            <a:r>
              <a:rPr lang="en-US" dirty="0">
                <a:latin typeface="Consolas" panose="020B0609020204030204" pitchFamily="49" charset="0"/>
              </a:rPr>
              <a:t>);</a:t>
            </a:r>
          </a:p>
          <a:p>
            <a:pPr marL="857250" lvl="2" indent="0">
              <a:buNone/>
            </a:pPr>
            <a:endParaRPr lang="en-US" dirty="0">
              <a:latin typeface="Consolas" panose="020B0609020204030204" pitchFamily="49" charset="0"/>
            </a:endParaRPr>
          </a:p>
          <a:p>
            <a:pPr marL="857250" lvl="2" indent="0">
              <a:buNone/>
            </a:pPr>
            <a:r>
              <a:rPr lang="en-US" dirty="0">
                <a:latin typeface="Consolas" panose="020B0609020204030204" pitchFamily="49" charset="0"/>
              </a:rPr>
              <a:t>n = std::get&lt;0&gt;( result );</a:t>
            </a:r>
          </a:p>
          <a:p>
            <a:pPr marL="857250" lvl="2" indent="0">
              <a:buNone/>
            </a:pPr>
            <a:r>
              <a:rPr lang="en-US" dirty="0">
                <a:latin typeface="Consolas" panose="020B0609020204030204" pitchFamily="49" charset="0"/>
              </a:rPr>
              <a:t>assert( std::get&lt;1&gt;( result )[n] == b );</a:t>
            </a:r>
          </a:p>
          <a:p>
            <a:pPr marL="857250" lvl="2" indent="0">
              <a:buNone/>
            </a:pPr>
            <a:r>
              <a:rPr lang="en-US" dirty="0">
                <a:latin typeface="Consolas" panose="020B0609020204030204" pitchFamily="49" charset="0"/>
              </a:rPr>
              <a:t>double u1b{ std::get&lt;2&gt;( result )[n](0) };</a:t>
            </a:r>
          </a:p>
          <a:p>
            <a:pPr marL="857250" lvl="2" indent="0">
              <a:buNone/>
            </a:pPr>
            <a:endParaRPr lang="en-US" dirty="0">
              <a:latin typeface="Consolas" panose="020B0609020204030204" pitchFamily="49" charset="0"/>
            </a:endParaRPr>
          </a:p>
          <a:p>
            <a:pPr marL="857250" lvl="2" indent="0">
              <a:buNone/>
            </a:pPr>
            <a:r>
              <a:rPr lang="en-US" dirty="0">
                <a:latin typeface="Consolas" panose="020B0609020204030204" pitchFamily="49" charset="0"/>
              </a:rPr>
              <a:t>double s2{ s1 - (</a:t>
            </a:r>
            <a:r>
              <a:rPr lang="en-US" dirty="0" err="1">
                <a:latin typeface="Consolas" panose="020B0609020204030204" pitchFamily="49" charset="0"/>
              </a:rPr>
              <a:t>u_b</a:t>
            </a:r>
            <a:r>
              <a:rPr lang="en-US" dirty="0">
                <a:latin typeface="Consolas" panose="020B0609020204030204" pitchFamily="49" charset="0"/>
              </a:rPr>
              <a:t> - u1b)*(s1 - s0)/(u0b - u1b) };</a:t>
            </a:r>
            <a:endParaRPr lang="en-US" dirty="0"/>
          </a:p>
        </p:txBody>
      </p:sp>
      <p:sp>
        <p:nvSpPr>
          <p:cNvPr id="4" name="Footer Placeholder 3">
            <a:extLst>
              <a:ext uri="{FF2B5EF4-FFF2-40B4-BE49-F238E27FC236}">
                <a16:creationId xmlns:a16="http://schemas.microsoft.com/office/drawing/2014/main" id="{EB2DC895-578A-4935-B610-0BD5A2FCCAAE}"/>
              </a:ext>
            </a:extLst>
          </p:cNvPr>
          <p:cNvSpPr>
            <a:spLocks noGrp="1"/>
          </p:cNvSpPr>
          <p:nvPr>
            <p:ph type="ftr" sz="quarter" idx="11"/>
          </p:nvPr>
        </p:nvSpPr>
        <p:spPr/>
        <p:txBody>
          <a:bodyPr/>
          <a:lstStyle/>
          <a:p>
            <a:r>
              <a:rPr lang="en-US"/>
              <a:t>The shooting method</a:t>
            </a:r>
            <a:endParaRPr lang="en-CA" dirty="0"/>
          </a:p>
        </p:txBody>
      </p:sp>
      <p:sp>
        <p:nvSpPr>
          <p:cNvPr id="5" name="Slide Number Placeholder 4">
            <a:extLst>
              <a:ext uri="{FF2B5EF4-FFF2-40B4-BE49-F238E27FC236}">
                <a16:creationId xmlns:a16="http://schemas.microsoft.com/office/drawing/2014/main" id="{08774025-C10B-441F-86CA-3EA94285882E}"/>
              </a:ext>
            </a:extLst>
          </p:cNvPr>
          <p:cNvSpPr>
            <a:spLocks noGrp="1"/>
          </p:cNvSpPr>
          <p:nvPr>
            <p:ph type="sldNum" sz="quarter" idx="12"/>
          </p:nvPr>
        </p:nvSpPr>
        <p:spPr/>
        <p:txBody>
          <a:bodyPr/>
          <a:lstStyle/>
          <a:p>
            <a:fld id="{42EF6DC8-DA9C-4533-8A40-BB00A2545AF8}" type="slidenum">
              <a:rPr lang="en-CA" smtClean="0"/>
              <a:pPr/>
              <a:t>18</a:t>
            </a:fld>
            <a:endParaRPr lang="en-CA"/>
          </a:p>
        </p:txBody>
      </p:sp>
    </p:spTree>
    <p:custDataLst>
      <p:tags r:id="rId1"/>
    </p:custDataLst>
    <p:extLst>
      <p:ext uri="{BB962C8B-B14F-4D97-AF65-F5344CB8AC3E}">
        <p14:creationId xmlns:p14="http://schemas.microsoft.com/office/powerpoint/2010/main" val="30476783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7B6EF-4FBA-4E6C-A720-C9F9CA522B95}"/>
              </a:ext>
            </a:extLst>
          </p:cNvPr>
          <p:cNvSpPr>
            <a:spLocks noGrp="1"/>
          </p:cNvSpPr>
          <p:nvPr>
            <p:ph type="title"/>
          </p:nvPr>
        </p:nvSpPr>
        <p:spPr/>
        <p:txBody>
          <a:bodyPr/>
          <a:lstStyle/>
          <a:p>
            <a:r>
              <a:rPr lang="en-US" dirty="0"/>
              <a:t>Implementation</a:t>
            </a:r>
          </a:p>
        </p:txBody>
      </p:sp>
      <p:sp>
        <p:nvSpPr>
          <p:cNvPr id="3" name="Content Placeholder 2">
            <a:extLst>
              <a:ext uri="{FF2B5EF4-FFF2-40B4-BE49-F238E27FC236}">
                <a16:creationId xmlns:a16="http://schemas.microsoft.com/office/drawing/2014/main" id="{D35BD979-1D12-4D25-A607-0B46A308D94D}"/>
              </a:ext>
            </a:extLst>
          </p:cNvPr>
          <p:cNvSpPr>
            <a:spLocks noGrp="1"/>
          </p:cNvSpPr>
          <p:nvPr>
            <p:ph idx="1"/>
          </p:nvPr>
        </p:nvSpPr>
        <p:spPr>
          <a:xfrm>
            <a:off x="457199" y="1155583"/>
            <a:ext cx="8594522" cy="4525963"/>
          </a:xfrm>
        </p:spPr>
        <p:txBody>
          <a:bodyPr>
            <a:noAutofit/>
          </a:bodyPr>
          <a:lstStyle/>
          <a:p>
            <a:pPr marL="57150" indent="0">
              <a:buNone/>
            </a:pPr>
            <a:r>
              <a:rPr lang="en-US" sz="1500" dirty="0">
                <a:latin typeface="Consolas" panose="020B0609020204030204" pitchFamily="49" charset="0"/>
              </a:rPr>
              <a:t>// Determine and assign s0 and s1</a:t>
            </a:r>
          </a:p>
          <a:p>
            <a:pPr marL="57150" indent="0">
              <a:buNone/>
            </a:pPr>
            <a:endParaRPr lang="en-US" sz="1500" dirty="0">
              <a:latin typeface="Consolas" panose="020B0609020204030204" pitchFamily="49" charset="0"/>
            </a:endParaRPr>
          </a:p>
          <a:p>
            <a:pPr marL="57150" indent="0">
              <a:buNone/>
            </a:pPr>
            <a:r>
              <a:rPr lang="en-US" sz="1500" dirty="0">
                <a:latin typeface="Consolas" panose="020B0609020204030204" pitchFamily="49" charset="0"/>
              </a:rPr>
              <a:t>for ( unsigned int k{0}; k &lt; </a:t>
            </a:r>
            <a:r>
              <a:rPr lang="en-US" sz="1500" dirty="0" err="1">
                <a:latin typeface="Consolas" panose="020B0609020204030204" pitchFamily="49" charset="0"/>
              </a:rPr>
              <a:t>max_iterations</a:t>
            </a:r>
            <a:r>
              <a:rPr lang="en-US" sz="1500" dirty="0">
                <a:latin typeface="Consolas" panose="020B0609020204030204" pitchFamily="49" charset="0"/>
              </a:rPr>
              <a:t>; ++k ) {</a:t>
            </a:r>
          </a:p>
          <a:p>
            <a:pPr marL="57150" indent="0">
              <a:buNone/>
            </a:pPr>
            <a:r>
              <a:rPr lang="en-US" sz="1500" dirty="0">
                <a:latin typeface="Consolas" panose="020B0609020204030204" pitchFamily="49" charset="0"/>
              </a:rPr>
              <a:t>    result = dp45(</a:t>
            </a:r>
          </a:p>
          <a:p>
            <a:pPr marL="57150" indent="0">
              <a:buNone/>
            </a:pPr>
            <a:r>
              <a:rPr lang="en-US" sz="1500" dirty="0">
                <a:latin typeface="Consolas" panose="020B0609020204030204" pitchFamily="49" charset="0"/>
              </a:rPr>
              <a:t>        F, std::</a:t>
            </a:r>
            <a:r>
              <a:rPr lang="en-US" sz="1500" dirty="0" err="1">
                <a:latin typeface="Consolas" panose="020B0609020204030204" pitchFamily="49" charset="0"/>
              </a:rPr>
              <a:t>make_pair</a:t>
            </a:r>
            <a:r>
              <a:rPr lang="en-US" sz="1500" dirty="0">
                <a:latin typeface="Consolas" panose="020B0609020204030204" pitchFamily="49" charset="0"/>
              </a:rPr>
              <a:t>( a, b ),</a:t>
            </a:r>
          </a:p>
          <a:p>
            <a:pPr marL="57150" indent="0">
              <a:buNone/>
            </a:pPr>
            <a:r>
              <a:rPr lang="en-US" sz="1500" dirty="0">
                <a:latin typeface="Consolas" panose="020B0609020204030204" pitchFamily="49" charset="0"/>
              </a:rPr>
              <a:t>        </a:t>
            </a:r>
            <a:r>
              <a:rPr lang="en-US" sz="1500" dirty="0" err="1" smtClean="0">
                <a:latin typeface="Consolas" panose="020B0609020204030204" pitchFamily="49" charset="0"/>
              </a:rPr>
              <a:t>vec</a:t>
            </a:r>
            <a:r>
              <a:rPr lang="en-US" sz="1500" dirty="0" smtClean="0">
                <a:latin typeface="Consolas" panose="020B0609020204030204" pitchFamily="49" charset="0"/>
              </a:rPr>
              <a:t>&lt;2&gt;{ </a:t>
            </a:r>
            <a:r>
              <a:rPr lang="en-US" sz="1500" dirty="0" err="1" smtClean="0">
                <a:latin typeface="Consolas" panose="020B0609020204030204" pitchFamily="49" charset="0"/>
              </a:rPr>
              <a:t>u_a</a:t>
            </a:r>
            <a:r>
              <a:rPr lang="en-US" sz="1500" dirty="0">
                <a:latin typeface="Consolas" panose="020B0609020204030204" pitchFamily="49" charset="0"/>
              </a:rPr>
              <a:t>, s1 </a:t>
            </a:r>
            <a:r>
              <a:rPr lang="en-US" sz="1500" dirty="0" smtClean="0">
                <a:latin typeface="Consolas" panose="020B0609020204030204" pitchFamily="49" charset="0"/>
              </a:rPr>
              <a:t>},</a:t>
            </a:r>
            <a:endParaRPr lang="en-US" sz="1500" dirty="0">
              <a:latin typeface="Consolas" panose="020B0609020204030204" pitchFamily="49" charset="0"/>
            </a:endParaRPr>
          </a:p>
          <a:p>
            <a:pPr marL="57150" indent="0">
              <a:buNone/>
            </a:pPr>
            <a:r>
              <a:rPr lang="en-US" sz="1500" dirty="0">
                <a:latin typeface="Consolas" panose="020B0609020204030204" pitchFamily="49" charset="0"/>
              </a:rPr>
              <a:t>        std::</a:t>
            </a:r>
            <a:r>
              <a:rPr lang="en-US" sz="1500" dirty="0" err="1">
                <a:latin typeface="Consolas" panose="020B0609020204030204" pitchFamily="49" charset="0"/>
              </a:rPr>
              <a:t>make_pair</a:t>
            </a:r>
            <a:r>
              <a:rPr lang="en-US" sz="1500" dirty="0">
                <a:latin typeface="Consolas" panose="020B0609020204030204" pitchFamily="49" charset="0"/>
              </a:rPr>
              <a:t>( 1e-4, 1e-2 ), 1e-5, true</a:t>
            </a:r>
          </a:p>
          <a:p>
            <a:pPr marL="57150" indent="0">
              <a:buNone/>
            </a:pPr>
            <a:r>
              <a:rPr lang="en-US" sz="1500" dirty="0">
                <a:latin typeface="Consolas" panose="020B0609020204030204" pitchFamily="49" charset="0"/>
              </a:rPr>
              <a:t>    );</a:t>
            </a:r>
          </a:p>
          <a:p>
            <a:pPr marL="57150" indent="0">
              <a:buNone/>
            </a:pPr>
            <a:endParaRPr lang="en-US" sz="1500" dirty="0">
              <a:latin typeface="Consolas" panose="020B0609020204030204" pitchFamily="49" charset="0"/>
            </a:endParaRPr>
          </a:p>
          <a:p>
            <a:pPr marL="57150" indent="0">
              <a:buNone/>
            </a:pPr>
            <a:r>
              <a:rPr lang="en-US" sz="1500" dirty="0">
                <a:latin typeface="Consolas" panose="020B0609020204030204" pitchFamily="49" charset="0"/>
              </a:rPr>
              <a:t>    n = std::get&lt;0&gt;( result );</a:t>
            </a:r>
          </a:p>
          <a:p>
            <a:pPr marL="57150" indent="0">
              <a:buNone/>
            </a:pPr>
            <a:r>
              <a:rPr lang="en-US" sz="1500" dirty="0">
                <a:latin typeface="Consolas" panose="020B0609020204030204" pitchFamily="49" charset="0"/>
              </a:rPr>
              <a:t>    u1b = std::get&lt;2&gt;( result )[n](0);</a:t>
            </a:r>
          </a:p>
          <a:p>
            <a:pPr marL="57150" indent="0">
              <a:buNone/>
            </a:pPr>
            <a:endParaRPr lang="en-US" sz="1500" dirty="0">
              <a:latin typeface="Consolas" panose="020B0609020204030204" pitchFamily="49" charset="0"/>
            </a:endParaRPr>
          </a:p>
          <a:p>
            <a:pPr marL="57150" indent="0">
              <a:buNone/>
            </a:pPr>
            <a:r>
              <a:rPr lang="en-US" sz="1500" dirty="0">
                <a:latin typeface="Consolas" panose="020B0609020204030204" pitchFamily="49" charset="0"/>
              </a:rPr>
              <a:t>    if ( std::abs( u1b - </a:t>
            </a:r>
            <a:r>
              <a:rPr lang="en-US" sz="1500" dirty="0" err="1">
                <a:latin typeface="Consolas" panose="020B0609020204030204" pitchFamily="49" charset="0"/>
              </a:rPr>
              <a:t>u_b</a:t>
            </a:r>
            <a:r>
              <a:rPr lang="en-US" sz="1500" dirty="0">
                <a:latin typeface="Consolas" panose="020B0609020204030204" pitchFamily="49" charset="0"/>
              </a:rPr>
              <a:t> ) &lt; </a:t>
            </a:r>
            <a:r>
              <a:rPr lang="en-US" sz="1500" dirty="0" err="1">
                <a:latin typeface="Consolas" panose="020B0609020204030204" pitchFamily="49" charset="0"/>
              </a:rPr>
              <a:t>eps_abs</a:t>
            </a:r>
            <a:r>
              <a:rPr lang="en-US" sz="1500" dirty="0">
                <a:latin typeface="Consolas" panose="020B0609020204030204" pitchFamily="49" charset="0"/>
              </a:rPr>
              <a:t> ) {</a:t>
            </a:r>
          </a:p>
          <a:p>
            <a:pPr marL="57150" indent="0">
              <a:buNone/>
            </a:pPr>
            <a:r>
              <a:rPr lang="en-US" sz="1500" dirty="0">
                <a:latin typeface="Consolas" panose="020B0609020204030204" pitchFamily="49" charset="0"/>
              </a:rPr>
              <a:t>        // we are done: return or use the current solution</a:t>
            </a:r>
          </a:p>
          <a:p>
            <a:pPr marL="57150" indent="0">
              <a:buNone/>
            </a:pPr>
            <a:r>
              <a:rPr lang="en-US" sz="1500" dirty="0">
                <a:latin typeface="Consolas" panose="020B0609020204030204" pitchFamily="49" charset="0"/>
              </a:rPr>
              <a:t>    } </a:t>
            </a:r>
          </a:p>
          <a:p>
            <a:pPr marL="57150" indent="0">
              <a:buNone/>
            </a:pPr>
            <a:endParaRPr lang="en-US" sz="1500" dirty="0">
              <a:latin typeface="Consolas" panose="020B0609020204030204" pitchFamily="49" charset="0"/>
            </a:endParaRPr>
          </a:p>
          <a:p>
            <a:pPr marL="57150" indent="0">
              <a:buNone/>
            </a:pPr>
            <a:r>
              <a:rPr lang="en-US" sz="1500" dirty="0">
                <a:latin typeface="Consolas" panose="020B0609020204030204" pitchFamily="49" charset="0"/>
              </a:rPr>
              <a:t>    double s2{ s1 - (</a:t>
            </a:r>
            <a:r>
              <a:rPr lang="en-US" sz="1500" dirty="0" err="1">
                <a:latin typeface="Consolas" panose="020B0609020204030204" pitchFamily="49" charset="0"/>
              </a:rPr>
              <a:t>u_b</a:t>
            </a:r>
            <a:r>
              <a:rPr lang="en-US" sz="1500" dirty="0">
                <a:latin typeface="Consolas" panose="020B0609020204030204" pitchFamily="49" charset="0"/>
              </a:rPr>
              <a:t> - u1b)*(s1 - s0)/(u0b - u1b) };</a:t>
            </a:r>
          </a:p>
          <a:p>
            <a:pPr marL="57150" indent="0">
              <a:buNone/>
            </a:pPr>
            <a:r>
              <a:rPr lang="en-US" sz="1500" dirty="0">
                <a:latin typeface="Consolas" panose="020B0609020204030204" pitchFamily="49" charset="0"/>
              </a:rPr>
              <a:t>    s0 = s1;</a:t>
            </a:r>
          </a:p>
          <a:p>
            <a:pPr marL="57150" indent="0">
              <a:buNone/>
            </a:pPr>
            <a:r>
              <a:rPr lang="en-US" sz="1500" dirty="0">
                <a:latin typeface="Consolas" panose="020B0609020204030204" pitchFamily="49" charset="0"/>
              </a:rPr>
              <a:t>    s1 = s2;</a:t>
            </a:r>
          </a:p>
          <a:p>
            <a:pPr marL="57150" indent="0">
              <a:buNone/>
            </a:pPr>
            <a:r>
              <a:rPr lang="en-US" sz="1500" dirty="0">
                <a:latin typeface="Consolas" panose="020B0609020204030204" pitchFamily="49" charset="0"/>
              </a:rPr>
              <a:t>}</a:t>
            </a:r>
            <a:endParaRPr lang="en-US" sz="1500" dirty="0"/>
          </a:p>
        </p:txBody>
      </p:sp>
      <p:sp>
        <p:nvSpPr>
          <p:cNvPr id="4" name="Footer Placeholder 3">
            <a:extLst>
              <a:ext uri="{FF2B5EF4-FFF2-40B4-BE49-F238E27FC236}">
                <a16:creationId xmlns:a16="http://schemas.microsoft.com/office/drawing/2014/main" id="{EB2DC895-578A-4935-B610-0BD5A2FCCAAE}"/>
              </a:ext>
            </a:extLst>
          </p:cNvPr>
          <p:cNvSpPr>
            <a:spLocks noGrp="1"/>
          </p:cNvSpPr>
          <p:nvPr>
            <p:ph type="ftr" sz="quarter" idx="11"/>
          </p:nvPr>
        </p:nvSpPr>
        <p:spPr/>
        <p:txBody>
          <a:bodyPr/>
          <a:lstStyle/>
          <a:p>
            <a:r>
              <a:rPr lang="en-US"/>
              <a:t>The shooting method</a:t>
            </a:r>
            <a:endParaRPr lang="en-CA" dirty="0"/>
          </a:p>
        </p:txBody>
      </p:sp>
      <p:sp>
        <p:nvSpPr>
          <p:cNvPr id="5" name="Slide Number Placeholder 4">
            <a:extLst>
              <a:ext uri="{FF2B5EF4-FFF2-40B4-BE49-F238E27FC236}">
                <a16:creationId xmlns:a16="http://schemas.microsoft.com/office/drawing/2014/main" id="{08774025-C10B-441F-86CA-3EA94285882E}"/>
              </a:ext>
            </a:extLst>
          </p:cNvPr>
          <p:cNvSpPr>
            <a:spLocks noGrp="1"/>
          </p:cNvSpPr>
          <p:nvPr>
            <p:ph type="sldNum" sz="quarter" idx="12"/>
          </p:nvPr>
        </p:nvSpPr>
        <p:spPr/>
        <p:txBody>
          <a:bodyPr/>
          <a:lstStyle/>
          <a:p>
            <a:fld id="{42EF6DC8-DA9C-4533-8A40-BB00A2545AF8}" type="slidenum">
              <a:rPr lang="en-CA" smtClean="0"/>
              <a:pPr/>
              <a:t>19</a:t>
            </a:fld>
            <a:endParaRPr lang="en-CA"/>
          </a:p>
        </p:txBody>
      </p:sp>
    </p:spTree>
    <p:custDataLst>
      <p:tags r:id="rId1"/>
    </p:custDataLst>
    <p:extLst>
      <p:ext uri="{BB962C8B-B14F-4D97-AF65-F5344CB8AC3E}">
        <p14:creationId xmlns:p14="http://schemas.microsoft.com/office/powerpoint/2010/main" val="28559299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6" end="1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7" end="1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endParaRPr lang="en-CA" dirty="0"/>
          </a:p>
        </p:txBody>
      </p:sp>
      <p:sp>
        <p:nvSpPr>
          <p:cNvPr id="3" name="Content Placeholder 2"/>
          <p:cNvSpPr>
            <a:spLocks noGrp="1"/>
          </p:cNvSpPr>
          <p:nvPr>
            <p:ph idx="1"/>
          </p:nvPr>
        </p:nvSpPr>
        <p:spPr>
          <a:xfrm>
            <a:off x="457200" y="1600200"/>
            <a:ext cx="7587842" cy="4525963"/>
          </a:xfrm>
        </p:spPr>
        <p:txBody>
          <a:bodyPr/>
          <a:lstStyle/>
          <a:p>
            <a:r>
              <a:rPr lang="en-US" dirty="0"/>
              <a:t>In this topic, we will</a:t>
            </a:r>
          </a:p>
          <a:p>
            <a:pPr lvl="1"/>
            <a:r>
              <a:rPr lang="en-US" dirty="0"/>
              <a:t>Describe the shooting method</a:t>
            </a:r>
          </a:p>
          <a:p>
            <a:pPr lvl="1"/>
            <a:r>
              <a:rPr lang="en-US" dirty="0"/>
              <a:t>Explain how to convert a </a:t>
            </a:r>
            <a:r>
              <a:rPr kumimoji="0" lang="en-US" b="0" i="0" u="none" strike="noStrike" kern="1200" cap="small"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bvp</a:t>
            </a:r>
            <a:r>
              <a:rPr lang="en-US" dirty="0"/>
              <a:t> into an </a:t>
            </a:r>
            <a:r>
              <a:rPr kumimoji="0" lang="en-US" b="0" i="0" u="none" strike="noStrike" kern="1200" cap="small"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ivp</a:t>
            </a:r>
            <a:endParaRPr lang="en-US" dirty="0"/>
          </a:p>
          <a:p>
            <a:pPr lvl="1"/>
            <a:r>
              <a:rPr lang="en-US" dirty="0"/>
              <a:t>Discuss the appropriate initial slopes to use for the </a:t>
            </a:r>
            <a:r>
              <a:rPr kumimoji="0" lang="en-US" b="0" i="0" u="none" strike="noStrike" kern="1200" cap="small"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ivp</a:t>
            </a:r>
            <a:r>
              <a:rPr lang="en-US" dirty="0"/>
              <a:t>s</a:t>
            </a:r>
          </a:p>
          <a:p>
            <a:pPr lvl="1"/>
            <a:r>
              <a:rPr lang="en-US" dirty="0"/>
              <a:t>See how to solve such problems with our initial-value problem solver </a:t>
            </a:r>
            <a:r>
              <a:rPr lang="en-US" dirty="0">
                <a:latin typeface="Consolas" panose="020B0609020204030204" pitchFamily="49" charset="0"/>
              </a:rPr>
              <a:t>dp45</a:t>
            </a:r>
          </a:p>
          <a:p>
            <a:pPr lvl="1"/>
            <a:r>
              <a:rPr lang="en-US" dirty="0"/>
              <a:t>Explain how we can use the secant method to better approximation of the initial slope</a:t>
            </a:r>
          </a:p>
          <a:p>
            <a:pPr lvl="1"/>
            <a:r>
              <a:rPr lang="en-US" dirty="0"/>
              <a:t>Look at the special case where the </a:t>
            </a:r>
            <a:r>
              <a:rPr lang="en-US" cap="small" dirty="0"/>
              <a:t>ode</a:t>
            </a:r>
            <a:r>
              <a:rPr lang="en-US" dirty="0"/>
              <a:t> is linear</a:t>
            </a:r>
          </a:p>
        </p:txBody>
      </p:sp>
      <p:sp>
        <p:nvSpPr>
          <p:cNvPr id="4" name="Footer Placeholder 3"/>
          <p:cNvSpPr>
            <a:spLocks noGrp="1"/>
          </p:cNvSpPr>
          <p:nvPr>
            <p:ph type="ftr" sz="quarter" idx="11"/>
          </p:nvPr>
        </p:nvSpPr>
        <p:spPr/>
        <p:txBody>
          <a:bodyPr/>
          <a:lstStyle/>
          <a:p>
            <a:r>
              <a:rPr lang="en-US"/>
              <a:t>The shooting method</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2</a:t>
            </a:fld>
            <a:endParaRPr lang="en-CA"/>
          </a:p>
        </p:txBody>
      </p:sp>
    </p:spTree>
    <p:extLst>
      <p:ext uri="{BB962C8B-B14F-4D97-AF65-F5344CB8AC3E}">
        <p14:creationId xmlns:p14="http://schemas.microsoft.com/office/powerpoint/2010/main" val="28352835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Humor</a:t>
            </a:r>
            <a:endParaRPr lang="en-CA" dirty="0"/>
          </a:p>
        </p:txBody>
      </p:sp>
      <p:sp>
        <p:nvSpPr>
          <p:cNvPr id="3" name="Content Placeholder 2"/>
          <p:cNvSpPr>
            <a:spLocks noGrp="1"/>
          </p:cNvSpPr>
          <p:nvPr>
            <p:ph idx="1"/>
          </p:nvPr>
        </p:nvSpPr>
        <p:spPr>
          <a:xfrm>
            <a:off x="457200" y="1600200"/>
            <a:ext cx="8435130" cy="4525963"/>
          </a:xfrm>
        </p:spPr>
        <p:txBody>
          <a:bodyPr/>
          <a:lstStyle/>
          <a:p>
            <a:r>
              <a:rPr lang="en-US" dirty="0"/>
              <a:t>The Wikipedia page says to use either the bisection method</a:t>
            </a:r>
            <a:br>
              <a:rPr lang="en-US" dirty="0"/>
            </a:br>
            <a:r>
              <a:rPr lang="en-US" dirty="0"/>
              <a:t>or Newton’s method</a:t>
            </a:r>
          </a:p>
          <a:p>
            <a:pPr lvl="1"/>
            <a:r>
              <a:rPr lang="en-US" dirty="0"/>
              <a:t>The bisection method only works if we’ve bounded the root</a:t>
            </a:r>
          </a:p>
          <a:p>
            <a:pPr lvl="1"/>
            <a:r>
              <a:rPr lang="en-US" dirty="0"/>
              <a:t>Newton’s method only works if can calculate the derivative…</a:t>
            </a:r>
          </a:p>
        </p:txBody>
      </p:sp>
      <p:sp>
        <p:nvSpPr>
          <p:cNvPr id="4" name="Footer Placeholder 3"/>
          <p:cNvSpPr>
            <a:spLocks noGrp="1"/>
          </p:cNvSpPr>
          <p:nvPr>
            <p:ph type="ftr" sz="quarter" idx="11"/>
          </p:nvPr>
        </p:nvSpPr>
        <p:spPr/>
        <p:txBody>
          <a:bodyPr/>
          <a:lstStyle/>
          <a:p>
            <a:r>
              <a:rPr lang="en-US"/>
              <a:t>The shooting method</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20</a:t>
            </a:fld>
            <a:endParaRPr lang="en-CA"/>
          </a:p>
        </p:txBody>
      </p:sp>
    </p:spTree>
    <p:custDataLst>
      <p:tags r:id="rId1"/>
    </p:custDataLst>
    <p:extLst>
      <p:ext uri="{BB962C8B-B14F-4D97-AF65-F5344CB8AC3E}">
        <p14:creationId xmlns:p14="http://schemas.microsoft.com/office/powerpoint/2010/main" val="27974202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ordinary differential equations</a:t>
            </a:r>
            <a:endParaRPr lang="en-CA" dirty="0"/>
          </a:p>
        </p:txBody>
      </p:sp>
      <p:sp>
        <p:nvSpPr>
          <p:cNvPr id="3" name="Content Placeholder 2"/>
          <p:cNvSpPr>
            <a:spLocks noGrp="1"/>
          </p:cNvSpPr>
          <p:nvPr>
            <p:ph idx="1"/>
          </p:nvPr>
        </p:nvSpPr>
        <p:spPr>
          <a:xfrm>
            <a:off x="457200" y="1600200"/>
            <a:ext cx="8435130" cy="4525963"/>
          </a:xfrm>
        </p:spPr>
        <p:txBody>
          <a:bodyPr/>
          <a:lstStyle/>
          <a:p>
            <a:r>
              <a:rPr lang="en-US" dirty="0"/>
              <a:t>One nice result:</a:t>
            </a:r>
          </a:p>
          <a:p>
            <a:pPr lvl="1"/>
            <a:r>
              <a:rPr lang="en-US" dirty="0"/>
              <a:t>If the </a:t>
            </a:r>
            <a:r>
              <a:rPr lang="en-US" cap="small" dirty="0"/>
              <a:t>ode</a:t>
            </a:r>
            <a:r>
              <a:rPr lang="en-US" dirty="0"/>
              <a:t> is linear, we are guaranteed we only have to perform one iteration of the secant method</a:t>
            </a:r>
          </a:p>
          <a:p>
            <a:pPr lvl="1"/>
            <a:endParaRPr lang="en-US" dirty="0"/>
          </a:p>
          <a:p>
            <a:r>
              <a:rPr lang="en-US"/>
              <a:t>One issue</a:t>
            </a:r>
            <a:r>
              <a:rPr lang="en-US" dirty="0"/>
              <a:t>:</a:t>
            </a:r>
          </a:p>
          <a:p>
            <a:pPr lvl="1"/>
            <a:r>
              <a:rPr lang="en-US" dirty="0"/>
              <a:t>If the </a:t>
            </a:r>
            <a:r>
              <a:rPr lang="en-US" cap="small" dirty="0"/>
              <a:t>ode</a:t>
            </a:r>
            <a:r>
              <a:rPr lang="en-US" dirty="0"/>
              <a:t> is not linear, the solution may not be unique</a:t>
            </a:r>
          </a:p>
          <a:p>
            <a:pPr lvl="1"/>
            <a:endParaRPr lang="en-US" dirty="0"/>
          </a:p>
        </p:txBody>
      </p:sp>
      <p:sp>
        <p:nvSpPr>
          <p:cNvPr id="4" name="Footer Placeholder 3"/>
          <p:cNvSpPr>
            <a:spLocks noGrp="1"/>
          </p:cNvSpPr>
          <p:nvPr>
            <p:ph type="ftr" sz="quarter" idx="11"/>
          </p:nvPr>
        </p:nvSpPr>
        <p:spPr/>
        <p:txBody>
          <a:bodyPr/>
          <a:lstStyle/>
          <a:p>
            <a:r>
              <a:rPr lang="en-US"/>
              <a:t>The shooting method</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21</a:t>
            </a:fld>
            <a:endParaRPr lang="en-CA"/>
          </a:p>
        </p:txBody>
      </p:sp>
    </p:spTree>
    <p:custDataLst>
      <p:tags r:id="rId1"/>
    </p:custDataLst>
    <p:extLst>
      <p:ext uri="{BB962C8B-B14F-4D97-AF65-F5344CB8AC3E}">
        <p14:creationId xmlns:p14="http://schemas.microsoft.com/office/powerpoint/2010/main" val="29799761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endParaRPr lang="en-CA" dirty="0"/>
          </a:p>
        </p:txBody>
      </p:sp>
      <p:sp>
        <p:nvSpPr>
          <p:cNvPr id="3" name="Content Placeholder 2"/>
          <p:cNvSpPr>
            <a:spLocks noGrp="1"/>
          </p:cNvSpPr>
          <p:nvPr>
            <p:ph idx="1"/>
          </p:nvPr>
        </p:nvSpPr>
        <p:spPr>
          <a:xfrm>
            <a:off x="457200" y="1600200"/>
            <a:ext cx="8435130" cy="4525963"/>
          </a:xfrm>
        </p:spPr>
        <p:txBody>
          <a:bodyPr/>
          <a:lstStyle/>
          <a:p>
            <a:r>
              <a:rPr lang="en-US" dirty="0"/>
              <a:t>Following this topic, you now</a:t>
            </a:r>
          </a:p>
          <a:p>
            <a:pPr lvl="1"/>
            <a:r>
              <a:rPr lang="en-US" dirty="0"/>
              <a:t>Understand the idea behind the shooting method</a:t>
            </a:r>
          </a:p>
          <a:p>
            <a:pPr lvl="1"/>
            <a:r>
              <a:rPr lang="en-US" dirty="0"/>
              <a:t>Know how to convert the </a:t>
            </a:r>
            <a:r>
              <a:rPr kumimoji="0" lang="en-US" sz="2200" b="0" i="0" u="none" strike="noStrike" kern="1200" cap="small"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bvp</a:t>
            </a:r>
            <a:r>
              <a:rPr lang="en-US" dirty="0"/>
              <a:t> into an </a:t>
            </a:r>
            <a:r>
              <a:rPr kumimoji="0" lang="en-US" sz="2200" b="0" i="0" u="none" strike="noStrike" kern="1200" cap="small"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ivp</a:t>
            </a:r>
            <a:endParaRPr lang="en-US" dirty="0"/>
          </a:p>
          <a:p>
            <a:pPr lvl="1"/>
            <a:r>
              <a:rPr lang="en-US" dirty="0"/>
              <a:t>Know how to determine two initial slopes</a:t>
            </a:r>
          </a:p>
          <a:p>
            <a:pPr lvl="1"/>
            <a:r>
              <a:rPr lang="en-US" dirty="0"/>
              <a:t>Understand how to apply the secant method to get a better approximation</a:t>
            </a:r>
          </a:p>
          <a:p>
            <a:pPr lvl="1"/>
            <a:r>
              <a:rPr lang="en-US" dirty="0"/>
              <a:t>Are aware that the secant method needs only one iteration if the ordinary differential equation is linear</a:t>
            </a:r>
          </a:p>
          <a:p>
            <a:pPr lvl="1"/>
            <a:endParaRPr lang="en-US" dirty="0"/>
          </a:p>
        </p:txBody>
      </p:sp>
      <p:sp>
        <p:nvSpPr>
          <p:cNvPr id="4" name="Footer Placeholder 3"/>
          <p:cNvSpPr>
            <a:spLocks noGrp="1"/>
          </p:cNvSpPr>
          <p:nvPr>
            <p:ph type="ftr" sz="quarter" idx="11"/>
          </p:nvPr>
        </p:nvSpPr>
        <p:spPr/>
        <p:txBody>
          <a:bodyPr/>
          <a:lstStyle/>
          <a:p>
            <a:r>
              <a:rPr lang="en-US"/>
              <a:t>The shooting method</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22</a:t>
            </a:fld>
            <a:endParaRPr lang="en-CA"/>
          </a:p>
        </p:txBody>
      </p:sp>
    </p:spTree>
    <p:custDataLst>
      <p:tags r:id="rId1"/>
    </p:custDataLst>
    <p:extLst>
      <p:ext uri="{BB962C8B-B14F-4D97-AF65-F5344CB8AC3E}">
        <p14:creationId xmlns:p14="http://schemas.microsoft.com/office/powerpoint/2010/main" val="24759759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a:xfrm>
            <a:off x="457200" y="1600200"/>
            <a:ext cx="8686800" cy="4525963"/>
          </a:xfrm>
        </p:spPr>
        <p:txBody>
          <a:bodyPr>
            <a:normAutofit/>
          </a:bodyPr>
          <a:lstStyle/>
          <a:p>
            <a:pPr marL="0" indent="0">
              <a:buNone/>
            </a:pPr>
            <a:r>
              <a:rPr lang="en-US" dirty="0"/>
              <a:t>[1]	https://en.wikipedia.org/wiki/Shooting_method</a:t>
            </a:r>
          </a:p>
        </p:txBody>
      </p:sp>
      <p:sp>
        <p:nvSpPr>
          <p:cNvPr id="4" name="Footer Placeholder 3"/>
          <p:cNvSpPr>
            <a:spLocks noGrp="1"/>
          </p:cNvSpPr>
          <p:nvPr>
            <p:ph type="ftr" sz="quarter" idx="11"/>
          </p:nvPr>
        </p:nvSpPr>
        <p:spPr/>
        <p:txBody>
          <a:bodyPr/>
          <a:lstStyle/>
          <a:p>
            <a:r>
              <a:rPr lang="en-US"/>
              <a:t>The shooting method</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23</a:t>
            </a:fld>
            <a:endParaRPr lang="en-CA"/>
          </a:p>
        </p:txBody>
      </p:sp>
    </p:spTree>
    <p:extLst>
      <p:ext uri="{BB962C8B-B14F-4D97-AF65-F5344CB8AC3E}">
        <p14:creationId xmlns:p14="http://schemas.microsoft.com/office/powerpoint/2010/main" val="17404629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Acknowledgments</a:t>
            </a:r>
          </a:p>
        </p:txBody>
      </p:sp>
      <p:sp>
        <p:nvSpPr>
          <p:cNvPr id="3" name="Content Placeholder 2"/>
          <p:cNvSpPr>
            <a:spLocks noGrp="1"/>
          </p:cNvSpPr>
          <p:nvPr>
            <p:ph idx="1"/>
          </p:nvPr>
        </p:nvSpPr>
        <p:spPr/>
        <p:txBody>
          <a:bodyPr>
            <a:normAutofit/>
          </a:bodyPr>
          <a:lstStyle/>
          <a:p>
            <a:pPr marL="0" indent="0">
              <a:buNone/>
            </a:pPr>
            <a:r>
              <a:rPr lang="en-US" sz="1800" dirty="0"/>
              <a:t>None so far.</a:t>
            </a:r>
            <a:endParaRPr lang="en-CA" sz="1800" dirty="0"/>
          </a:p>
        </p:txBody>
      </p:sp>
      <p:sp>
        <p:nvSpPr>
          <p:cNvPr id="4" name="Footer Placeholder 3"/>
          <p:cNvSpPr>
            <a:spLocks noGrp="1"/>
          </p:cNvSpPr>
          <p:nvPr>
            <p:ph type="ftr" sz="quarter" idx="11"/>
          </p:nvPr>
        </p:nvSpPr>
        <p:spPr/>
        <p:txBody>
          <a:bodyPr/>
          <a:lstStyle/>
          <a:p>
            <a:r>
              <a:rPr lang="en-US"/>
              <a:t>The shooting method</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24</a:t>
            </a:fld>
            <a:endParaRPr lang="en-CA"/>
          </a:p>
        </p:txBody>
      </p:sp>
    </p:spTree>
    <p:extLst>
      <p:ext uri="{BB962C8B-B14F-4D97-AF65-F5344CB8AC3E}">
        <p14:creationId xmlns:p14="http://schemas.microsoft.com/office/powerpoint/2010/main" val="8867955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normAutofit/>
          </a:bodyPr>
          <a:lstStyle/>
          <a:p>
            <a:pPr marL="0" indent="0">
              <a:buNone/>
            </a:pPr>
            <a:r>
              <a:rPr lang="en-CA" sz="1800" dirty="0"/>
              <a:t>These slides were prepared using the Cambria typeface. Mathematical equations use </a:t>
            </a:r>
            <a:r>
              <a:rPr lang="en-CA" sz="1800" dirty="0">
                <a:latin typeface="Times New Roman" panose="02020603050405020304" pitchFamily="18" charset="0"/>
              </a:rPr>
              <a:t>Times New Roman</a:t>
            </a:r>
            <a:r>
              <a:rPr lang="en-CA" sz="1800" dirty="0"/>
              <a:t>, and source code is presented using </a:t>
            </a:r>
            <a:r>
              <a:rPr lang="en-CA" sz="1800" dirty="0">
                <a:latin typeface="Consolas" panose="020B0609020204030204" pitchFamily="49" charset="0"/>
                <a:cs typeface="Consolas" panose="020B0609020204030204" pitchFamily="49" charset="0"/>
              </a:rPr>
              <a:t>Consolas</a:t>
            </a:r>
            <a:r>
              <a:rPr lang="en-CA" sz="1800" dirty="0"/>
              <a:t>.  Mathematical equations are prepared in </a:t>
            </a:r>
            <a:r>
              <a:rPr lang="en-CA" sz="1800" dirty="0" err="1"/>
              <a:t>MathType</a:t>
            </a:r>
            <a:r>
              <a:rPr lang="en-CA" sz="1800" dirty="0"/>
              <a:t> by Design Science, Inc.</a:t>
            </a:r>
          </a:p>
          <a:p>
            <a:pPr marL="0" indent="0">
              <a:buNone/>
            </a:pPr>
            <a:r>
              <a:rPr lang="en-CA" sz="1800" dirty="0"/>
              <a:t>Examples may be formulated and checked using Maple by </a:t>
            </a:r>
            <a:r>
              <a:rPr lang="en-CA" sz="1800" dirty="0" err="1"/>
              <a:t>Maplesoft</a:t>
            </a:r>
            <a:r>
              <a:rPr lang="en-CA" sz="1800" dirty="0"/>
              <a:t>, Inc.</a:t>
            </a:r>
          </a:p>
          <a:p>
            <a:pPr marL="0" indent="0">
              <a:buNone/>
            </a:pPr>
            <a:endParaRPr lang="en-CA" sz="1050" dirty="0"/>
          </a:p>
          <a:p>
            <a:pPr marL="0" indent="0">
              <a:buNone/>
            </a:pPr>
            <a:r>
              <a:rPr lang="en-CA" sz="1800" dirty="0"/>
              <a:t>The photographs of flowers and a monarch butter appearing on the title slide and accenting the top of each other slide were taken at the Royal Botanical Gardens in October of 2017 by Douglas Wilhelm Harder. Please see</a:t>
            </a:r>
          </a:p>
          <a:p>
            <a:pPr marL="0" indent="0" algn="ctr">
              <a:buNone/>
            </a:pPr>
            <a:r>
              <a:rPr lang="en-CA" sz="1800" dirty="0"/>
              <a:t>https://www.rbg.ca/</a:t>
            </a:r>
          </a:p>
          <a:p>
            <a:pPr marL="0" indent="0">
              <a:buNone/>
            </a:pPr>
            <a:r>
              <a:rPr lang="en-CA" sz="1800" dirty="0"/>
              <a:t>for 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7" y="4538542"/>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3733800"/>
            <a:ext cx="1981200" cy="296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773" y="4568054"/>
            <a:ext cx="335742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a:t>The shooting method</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25</a:t>
            </a:fld>
            <a:endParaRPr lang="en-CA"/>
          </a:p>
        </p:txBody>
      </p:sp>
    </p:spTree>
    <p:extLst>
      <p:ext uri="{BB962C8B-B14F-4D97-AF65-F5344CB8AC3E}">
        <p14:creationId xmlns:p14="http://schemas.microsoft.com/office/powerpoint/2010/main" val="11315853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lgn="just">
              <a:buNone/>
            </a:pPr>
            <a:r>
              <a:rPr lang="en-CA" dirty="0"/>
              <a:t>These slides are provided for the </a:t>
            </a:r>
            <a:r>
              <a:rPr lang="en-CA" cap="small" dirty="0" err="1"/>
              <a:t>ece</a:t>
            </a:r>
            <a:r>
              <a:rPr lang="en-CA" dirty="0"/>
              <a:t> 204 </a:t>
            </a:r>
            <a:r>
              <a:rPr lang="en-CA" i="1" dirty="0"/>
              <a:t>Numerical methods</a:t>
            </a:r>
            <a:r>
              <a:rPr lang="en-CA" dirty="0"/>
              <a:t> course taught at the University of Waterloo. 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
        <p:nvSpPr>
          <p:cNvPr id="4" name="Footer Placeholder 3"/>
          <p:cNvSpPr>
            <a:spLocks noGrp="1"/>
          </p:cNvSpPr>
          <p:nvPr>
            <p:ph type="ftr" sz="quarter" idx="11"/>
          </p:nvPr>
        </p:nvSpPr>
        <p:spPr/>
        <p:txBody>
          <a:bodyPr/>
          <a:lstStyle/>
          <a:p>
            <a:r>
              <a:rPr lang="en-US"/>
              <a:t>The shooting method</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26</a:t>
            </a:fld>
            <a:endParaRPr lang="en-CA"/>
          </a:p>
        </p:txBody>
      </p:sp>
    </p:spTree>
    <p:extLst>
      <p:ext uri="{BB962C8B-B14F-4D97-AF65-F5344CB8AC3E}">
        <p14:creationId xmlns:p14="http://schemas.microsoft.com/office/powerpoint/2010/main" val="42724970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EF742-B792-416B-93C8-AC537D4A17D2}"/>
              </a:ext>
            </a:extLst>
          </p:cNvPr>
          <p:cNvSpPr>
            <a:spLocks noGrp="1"/>
          </p:cNvSpPr>
          <p:nvPr>
            <p:ph type="title"/>
          </p:nvPr>
        </p:nvSpPr>
        <p:spPr/>
        <p:txBody>
          <a:bodyPr/>
          <a:lstStyle/>
          <a:p>
            <a:r>
              <a:rPr lang="en-US" dirty="0"/>
              <a:t>The shooting method</a:t>
            </a:r>
          </a:p>
        </p:txBody>
      </p:sp>
      <p:sp>
        <p:nvSpPr>
          <p:cNvPr id="3" name="Content Placeholder 2">
            <a:extLst>
              <a:ext uri="{FF2B5EF4-FFF2-40B4-BE49-F238E27FC236}">
                <a16:creationId xmlns:a16="http://schemas.microsoft.com/office/drawing/2014/main" id="{23A58077-1EFA-43D9-89CC-5619749739CC}"/>
              </a:ext>
            </a:extLst>
          </p:cNvPr>
          <p:cNvSpPr>
            <a:spLocks noGrp="1"/>
          </p:cNvSpPr>
          <p:nvPr>
            <p:ph idx="1"/>
          </p:nvPr>
        </p:nvSpPr>
        <p:spPr/>
        <p:txBody>
          <a:bodyPr/>
          <a:lstStyle/>
          <a:p>
            <a:r>
              <a:rPr lang="en-US" dirty="0"/>
              <a:t>The approach we will use is commonly called the </a:t>
            </a:r>
            <a:r>
              <a:rPr lang="en-US" i="1" dirty="0"/>
              <a:t>shooting method</a:t>
            </a:r>
            <a:endParaRPr lang="en-US" dirty="0"/>
          </a:p>
          <a:p>
            <a:pPr lvl="1"/>
            <a:r>
              <a:rPr lang="en-US" dirty="0"/>
              <a:t>Suppose you are aiming at a target</a:t>
            </a:r>
          </a:p>
          <a:p>
            <a:pPr lvl="1"/>
            <a:r>
              <a:rPr lang="en-US" dirty="0"/>
              <a:t>Unless you’re firing a laser, the projectile follows a path affected by gravity, wind, air resistance, tumbling, imperfections, temperature, and the Coriolis effect</a:t>
            </a:r>
          </a:p>
        </p:txBody>
      </p:sp>
      <p:sp>
        <p:nvSpPr>
          <p:cNvPr id="4" name="Footer Placeholder 3">
            <a:extLst>
              <a:ext uri="{FF2B5EF4-FFF2-40B4-BE49-F238E27FC236}">
                <a16:creationId xmlns:a16="http://schemas.microsoft.com/office/drawing/2014/main" id="{6F25E1A5-6A37-4189-8BDF-FA97679B0CD0}"/>
              </a:ext>
            </a:extLst>
          </p:cNvPr>
          <p:cNvSpPr>
            <a:spLocks noGrp="1"/>
          </p:cNvSpPr>
          <p:nvPr>
            <p:ph type="ftr" sz="quarter" idx="11"/>
          </p:nvPr>
        </p:nvSpPr>
        <p:spPr/>
        <p:txBody>
          <a:bodyPr/>
          <a:lstStyle/>
          <a:p>
            <a:r>
              <a:rPr lang="en-US"/>
              <a:t>The shooting method</a:t>
            </a:r>
            <a:endParaRPr lang="en-CA" dirty="0"/>
          </a:p>
        </p:txBody>
      </p:sp>
      <p:sp>
        <p:nvSpPr>
          <p:cNvPr id="5" name="Slide Number Placeholder 4">
            <a:extLst>
              <a:ext uri="{FF2B5EF4-FFF2-40B4-BE49-F238E27FC236}">
                <a16:creationId xmlns:a16="http://schemas.microsoft.com/office/drawing/2014/main" id="{50C21CBC-2655-4126-ADD8-CB140DED0ED5}"/>
              </a:ext>
            </a:extLst>
          </p:cNvPr>
          <p:cNvSpPr>
            <a:spLocks noGrp="1"/>
          </p:cNvSpPr>
          <p:nvPr>
            <p:ph type="sldNum" sz="quarter" idx="12"/>
          </p:nvPr>
        </p:nvSpPr>
        <p:spPr/>
        <p:txBody>
          <a:bodyPr/>
          <a:lstStyle/>
          <a:p>
            <a:fld id="{42EF6DC8-DA9C-4533-8A40-BB00A2545AF8}" type="slidenum">
              <a:rPr lang="en-CA" smtClean="0"/>
              <a:pPr/>
              <a:t>3</a:t>
            </a:fld>
            <a:endParaRPr lang="en-CA"/>
          </a:p>
        </p:txBody>
      </p:sp>
      <p:sp>
        <p:nvSpPr>
          <p:cNvPr id="6" name="Oval 5">
            <a:extLst>
              <a:ext uri="{FF2B5EF4-FFF2-40B4-BE49-F238E27FC236}">
                <a16:creationId xmlns:a16="http://schemas.microsoft.com/office/drawing/2014/main" id="{1B1E8736-D9DB-4CFB-82D7-A80B22300FE9}"/>
              </a:ext>
            </a:extLst>
          </p:cNvPr>
          <p:cNvSpPr/>
          <p:nvPr/>
        </p:nvSpPr>
        <p:spPr>
          <a:xfrm>
            <a:off x="3798369" y="4343400"/>
            <a:ext cx="914400" cy="914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D89BE46-FD3D-476D-B6F0-D3A4A458B1D5}"/>
              </a:ext>
            </a:extLst>
          </p:cNvPr>
          <p:cNvSpPr/>
          <p:nvPr/>
        </p:nvSpPr>
        <p:spPr>
          <a:xfrm>
            <a:off x="4026969" y="4572000"/>
            <a:ext cx="457200" cy="457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2494FEF-472C-40CE-910C-AC9A6909EFB7}"/>
              </a:ext>
            </a:extLst>
          </p:cNvPr>
          <p:cNvSpPr/>
          <p:nvPr/>
        </p:nvSpPr>
        <p:spPr>
          <a:xfrm>
            <a:off x="4207288" y="47561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215B508-0C7E-4494-85E5-81EA5A277A4C}"/>
              </a:ext>
            </a:extLst>
          </p:cNvPr>
          <p:cNvSpPr/>
          <p:nvPr/>
        </p:nvSpPr>
        <p:spPr>
          <a:xfrm>
            <a:off x="4472565" y="5029761"/>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1B7145B-33E1-4BC6-A35B-20F0B419BADB}"/>
              </a:ext>
            </a:extLst>
          </p:cNvPr>
          <p:cNvSpPr txBox="1"/>
          <p:nvPr/>
        </p:nvSpPr>
        <p:spPr>
          <a:xfrm>
            <a:off x="4110722" y="4615934"/>
            <a:ext cx="289694" cy="369332"/>
          </a:xfrm>
          <a:prstGeom prst="rect">
            <a:avLst/>
          </a:prstGeom>
          <a:noFill/>
        </p:spPr>
        <p:txBody>
          <a:bodyPr wrap="square">
            <a:spAutoFit/>
          </a:bodyPr>
          <a:lstStyle/>
          <a:p>
            <a:r>
              <a:rPr lang="en-US" dirty="0"/>
              <a:t>+</a:t>
            </a:r>
          </a:p>
        </p:txBody>
      </p:sp>
      <p:sp>
        <p:nvSpPr>
          <p:cNvPr id="13" name="TextBox 12">
            <a:extLst>
              <a:ext uri="{FF2B5EF4-FFF2-40B4-BE49-F238E27FC236}">
                <a16:creationId xmlns:a16="http://schemas.microsoft.com/office/drawing/2014/main" id="{647C2D64-3863-4F1A-B34E-BB25A33B2161}"/>
              </a:ext>
            </a:extLst>
          </p:cNvPr>
          <p:cNvSpPr txBox="1"/>
          <p:nvPr/>
        </p:nvSpPr>
        <p:spPr>
          <a:xfrm>
            <a:off x="3850144" y="4355326"/>
            <a:ext cx="289694" cy="369332"/>
          </a:xfrm>
          <a:prstGeom prst="rect">
            <a:avLst/>
          </a:prstGeom>
          <a:noFill/>
        </p:spPr>
        <p:txBody>
          <a:bodyPr wrap="square">
            <a:spAutoFit/>
          </a:bodyPr>
          <a:lstStyle/>
          <a:p>
            <a:r>
              <a:rPr lang="en-US" dirty="0"/>
              <a:t>+</a:t>
            </a:r>
          </a:p>
        </p:txBody>
      </p:sp>
      <p:sp>
        <p:nvSpPr>
          <p:cNvPr id="14" name="Oval 13">
            <a:extLst>
              <a:ext uri="{FF2B5EF4-FFF2-40B4-BE49-F238E27FC236}">
                <a16:creationId xmlns:a16="http://schemas.microsoft.com/office/drawing/2014/main" id="{E8B9C7D5-A04C-4B59-A4E0-B858B51B35E7}"/>
              </a:ext>
            </a:extLst>
          </p:cNvPr>
          <p:cNvSpPr/>
          <p:nvPr/>
        </p:nvSpPr>
        <p:spPr>
          <a:xfrm>
            <a:off x="4171285" y="473324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035C706-7FE9-4840-BD30-F2BFAB2B274E}"/>
              </a:ext>
            </a:extLst>
          </p:cNvPr>
          <p:cNvSpPr txBox="1"/>
          <p:nvPr/>
        </p:nvSpPr>
        <p:spPr>
          <a:xfrm>
            <a:off x="3892433" y="4381034"/>
            <a:ext cx="289694" cy="369332"/>
          </a:xfrm>
          <a:prstGeom prst="rect">
            <a:avLst/>
          </a:prstGeom>
          <a:noFill/>
        </p:spPr>
        <p:txBody>
          <a:bodyPr wrap="square">
            <a:spAutoFit/>
          </a:bodyPr>
          <a:lstStyle/>
          <a:p>
            <a:r>
              <a:rPr lang="en-US" dirty="0"/>
              <a:t>+</a:t>
            </a:r>
          </a:p>
        </p:txBody>
      </p:sp>
    </p:spTree>
    <p:custDataLst>
      <p:tags r:id="rId1"/>
    </p:custDataLst>
    <p:extLst>
      <p:ext uri="{BB962C8B-B14F-4D97-AF65-F5344CB8AC3E}">
        <p14:creationId xmlns:p14="http://schemas.microsoft.com/office/powerpoint/2010/main" val="21927003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p:bldP spid="12" grpId="1"/>
      <p:bldP spid="13" grpId="0"/>
      <p:bldP spid="13" grpId="1"/>
      <p:bldP spid="14" grpId="0" animBg="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Boundary-value problems</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a:xfrm>
            <a:off x="457200" y="1600200"/>
            <a:ext cx="8229600" cy="4850476"/>
          </a:xfrm>
        </p:spPr>
        <p:txBody>
          <a:bodyPr/>
          <a:lstStyle/>
          <a:p>
            <a:r>
              <a:rPr lang="en-US" dirty="0"/>
              <a:t>Suppose we have a boundary-value problem:</a:t>
            </a:r>
          </a:p>
          <a:p>
            <a:pPr lvl="1"/>
            <a:endParaRPr lang="en-US" dirty="0"/>
          </a:p>
          <a:p>
            <a:pPr lvl="1"/>
            <a:endParaRPr lang="en-US" dirty="0"/>
          </a:p>
          <a:p>
            <a:pPr lvl="1"/>
            <a:endParaRPr lang="en-US" dirty="0"/>
          </a:p>
          <a:p>
            <a:pPr lvl="1"/>
            <a:endParaRPr lang="en-US" dirty="0"/>
          </a:p>
          <a:p>
            <a:pPr lvl="1"/>
            <a:r>
              <a:rPr lang="en-US" dirty="0"/>
              <a:t>The solution must have a slope at </a:t>
            </a:r>
            <a:r>
              <a:rPr lang="en-US" i="1" dirty="0">
                <a:latin typeface="Times New Roman" panose="02020603050405020304" pitchFamily="18" charset="0"/>
              </a:rPr>
              <a:t>x</a:t>
            </a:r>
            <a:r>
              <a:rPr lang="en-US" dirty="0">
                <a:latin typeface="Times New Roman" panose="02020603050405020304" pitchFamily="18" charset="0"/>
              </a:rPr>
              <a:t> = </a:t>
            </a:r>
            <a:r>
              <a:rPr lang="en-US" i="1" dirty="0">
                <a:latin typeface="Times New Roman" panose="02020603050405020304" pitchFamily="18" charset="0"/>
              </a:rPr>
              <a:t>a</a:t>
            </a:r>
            <a:r>
              <a:rPr lang="en-US" dirty="0"/>
              <a:t>:</a:t>
            </a:r>
          </a:p>
          <a:p>
            <a:pPr lvl="2"/>
            <a:r>
              <a:rPr lang="en-US" dirty="0"/>
              <a:t>We don’t know what this slope is…</a:t>
            </a:r>
          </a:p>
          <a:p>
            <a:pPr lvl="1"/>
            <a:r>
              <a:rPr lang="en-US" dirty="0"/>
              <a:t>Suppose, however, we converted the </a:t>
            </a:r>
            <a:r>
              <a:rPr lang="en-US" cap="small" dirty="0" err="1"/>
              <a:t>bvp</a:t>
            </a:r>
            <a:r>
              <a:rPr lang="en-US" dirty="0"/>
              <a:t> into an </a:t>
            </a:r>
            <a:r>
              <a:rPr lang="en-US" cap="small" dirty="0" err="1"/>
              <a:t>ivp</a:t>
            </a:r>
            <a:r>
              <a:rPr lang="en-US" dirty="0"/>
              <a:t>:</a:t>
            </a:r>
          </a:p>
          <a:p>
            <a:pPr lvl="2"/>
            <a:endParaRPr lang="en-US" dirty="0"/>
          </a:p>
          <a:p>
            <a:pPr lvl="2"/>
            <a:endParaRPr lang="en-US" dirty="0"/>
          </a:p>
          <a:p>
            <a:pPr lvl="1"/>
            <a:endParaRPr lang="en-US" sz="2400" dirty="0"/>
          </a:p>
          <a:p>
            <a:pPr marL="457200" lvl="1" indent="0">
              <a:buNone/>
            </a:pPr>
            <a:endParaRPr lang="en-US" sz="2400" dirty="0"/>
          </a:p>
          <a:p>
            <a:pPr lvl="1"/>
            <a:endParaRPr lang="en-US" dirty="0"/>
          </a:p>
          <a:p>
            <a:pPr marL="0" indent="0">
              <a:buNone/>
            </a:pPr>
            <a:endParaRPr lang="en-US" dirty="0"/>
          </a:p>
          <a:p>
            <a:pPr lvl="0"/>
            <a:endParaRPr lang="en-US" dirty="0">
              <a:solidFill>
                <a:prstClr val="white"/>
              </a:solidFill>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The shooting method</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4</a:t>
            </a:fld>
            <a:endParaRPr lang="en-CA"/>
          </a:p>
        </p:txBody>
      </p:sp>
      <p:graphicFrame>
        <p:nvGraphicFramePr>
          <p:cNvPr id="7" name="Object 6">
            <a:extLst>
              <a:ext uri="{FF2B5EF4-FFF2-40B4-BE49-F238E27FC236}">
                <a16:creationId xmlns:a16="http://schemas.microsoft.com/office/drawing/2014/main" id="{4C3F4D33-43DC-4C75-A4E4-4FF1362EED5E}"/>
              </a:ext>
            </a:extLst>
          </p:cNvPr>
          <p:cNvGraphicFramePr>
            <a:graphicFrameLocks noChangeAspect="1"/>
          </p:cNvGraphicFramePr>
          <p:nvPr>
            <p:extLst>
              <p:ext uri="{D42A27DB-BD31-4B8C-83A1-F6EECF244321}">
                <p14:modId xmlns:p14="http://schemas.microsoft.com/office/powerpoint/2010/main" val="2661766484"/>
              </p:ext>
            </p:extLst>
          </p:nvPr>
        </p:nvGraphicFramePr>
        <p:xfrm>
          <a:off x="3192463" y="2014538"/>
          <a:ext cx="3038475" cy="1458912"/>
        </p:xfrm>
        <a:graphic>
          <a:graphicData uri="http://schemas.openxmlformats.org/presentationml/2006/ole">
            <mc:AlternateContent xmlns:mc="http://schemas.openxmlformats.org/markup-compatibility/2006">
              <mc:Choice xmlns:v="urn:schemas-microsoft-com:vml" Requires="v">
                <p:oleObj spid="_x0000_s1029" name="Equation" r:id="rId4" imgW="1714320" imgH="825480" progId="Equation.DSMT4">
                  <p:embed/>
                </p:oleObj>
              </mc:Choice>
              <mc:Fallback>
                <p:oleObj name="Equation" r:id="rId4" imgW="1714320" imgH="825480" progId="Equation.DSMT4">
                  <p:embed/>
                  <p:pic>
                    <p:nvPicPr>
                      <p:cNvPr id="7" name="Object 6">
                        <a:extLst>
                          <a:ext uri="{FF2B5EF4-FFF2-40B4-BE49-F238E27FC236}">
                            <a16:creationId xmlns:a16="http://schemas.microsoft.com/office/drawing/2014/main" id="{9C956517-08BC-44C0-B500-A6E0E31B1672}"/>
                          </a:ext>
                        </a:extLst>
                      </p:cNvPr>
                      <p:cNvPicPr/>
                      <p:nvPr/>
                    </p:nvPicPr>
                    <p:blipFill>
                      <a:blip r:embed="rId5"/>
                      <a:stretch>
                        <a:fillRect/>
                      </a:stretch>
                    </p:blipFill>
                    <p:spPr>
                      <a:xfrm>
                        <a:off x="3192463" y="2014538"/>
                        <a:ext cx="3038475" cy="1458912"/>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9B3B4303-46B1-422B-94DD-56787E33EB77}"/>
              </a:ext>
            </a:extLst>
          </p:cNvPr>
          <p:cNvGraphicFramePr>
            <a:graphicFrameLocks noChangeAspect="1"/>
          </p:cNvGraphicFramePr>
          <p:nvPr>
            <p:extLst>
              <p:ext uri="{D42A27DB-BD31-4B8C-83A1-F6EECF244321}">
                <p14:modId xmlns:p14="http://schemas.microsoft.com/office/powerpoint/2010/main" val="3280008009"/>
              </p:ext>
            </p:extLst>
          </p:nvPr>
        </p:nvGraphicFramePr>
        <p:xfrm>
          <a:off x="5991895" y="3527747"/>
          <a:ext cx="1349375" cy="471487"/>
        </p:xfrm>
        <a:graphic>
          <a:graphicData uri="http://schemas.openxmlformats.org/presentationml/2006/ole">
            <mc:AlternateContent xmlns:mc="http://schemas.openxmlformats.org/markup-compatibility/2006">
              <mc:Choice xmlns:v="urn:schemas-microsoft-com:vml" Requires="v">
                <p:oleObj spid="_x0000_s1030" name="Equation" r:id="rId6" imgW="761760" imgH="266400" progId="Equation.DSMT4">
                  <p:embed/>
                </p:oleObj>
              </mc:Choice>
              <mc:Fallback>
                <p:oleObj name="Equation" r:id="rId6" imgW="761760" imgH="266400" progId="Equation.DSMT4">
                  <p:embed/>
                  <p:pic>
                    <p:nvPicPr>
                      <p:cNvPr id="7" name="Object 6">
                        <a:extLst>
                          <a:ext uri="{FF2B5EF4-FFF2-40B4-BE49-F238E27FC236}">
                            <a16:creationId xmlns:a16="http://schemas.microsoft.com/office/drawing/2014/main" id="{4C3F4D33-43DC-4C75-A4E4-4FF1362EED5E}"/>
                          </a:ext>
                        </a:extLst>
                      </p:cNvPr>
                      <p:cNvPicPr/>
                      <p:nvPr/>
                    </p:nvPicPr>
                    <p:blipFill>
                      <a:blip r:embed="rId7"/>
                      <a:stretch>
                        <a:fillRect/>
                      </a:stretch>
                    </p:blipFill>
                    <p:spPr>
                      <a:xfrm>
                        <a:off x="5991895" y="3527747"/>
                        <a:ext cx="1349375" cy="471487"/>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8A7974B7-CA95-4B27-AB56-B21701BFEE97}"/>
              </a:ext>
            </a:extLst>
          </p:cNvPr>
          <p:cNvGraphicFramePr>
            <a:graphicFrameLocks noChangeAspect="1"/>
          </p:cNvGraphicFramePr>
          <p:nvPr>
            <p:extLst>
              <p:ext uri="{D42A27DB-BD31-4B8C-83A1-F6EECF244321}">
                <p14:modId xmlns:p14="http://schemas.microsoft.com/office/powerpoint/2010/main" val="1009735198"/>
              </p:ext>
            </p:extLst>
          </p:nvPr>
        </p:nvGraphicFramePr>
        <p:xfrm>
          <a:off x="3252788" y="4725988"/>
          <a:ext cx="3038475" cy="1481137"/>
        </p:xfrm>
        <a:graphic>
          <a:graphicData uri="http://schemas.openxmlformats.org/presentationml/2006/ole">
            <mc:AlternateContent xmlns:mc="http://schemas.openxmlformats.org/markup-compatibility/2006">
              <mc:Choice xmlns:v="urn:schemas-microsoft-com:vml" Requires="v">
                <p:oleObj spid="_x0000_s1031" name="Equation" r:id="rId8" imgW="1714320" imgH="838080" progId="Equation.DSMT4">
                  <p:embed/>
                </p:oleObj>
              </mc:Choice>
              <mc:Fallback>
                <p:oleObj name="Equation" r:id="rId8" imgW="1714320" imgH="838080" progId="Equation.DSMT4">
                  <p:embed/>
                  <p:pic>
                    <p:nvPicPr>
                      <p:cNvPr id="7" name="Object 6">
                        <a:extLst>
                          <a:ext uri="{FF2B5EF4-FFF2-40B4-BE49-F238E27FC236}">
                            <a16:creationId xmlns:a16="http://schemas.microsoft.com/office/drawing/2014/main" id="{4C3F4D33-43DC-4C75-A4E4-4FF1362EED5E}"/>
                          </a:ext>
                        </a:extLst>
                      </p:cNvPr>
                      <p:cNvPicPr/>
                      <p:nvPr/>
                    </p:nvPicPr>
                    <p:blipFill>
                      <a:blip r:embed="rId9"/>
                      <a:stretch>
                        <a:fillRect/>
                      </a:stretch>
                    </p:blipFill>
                    <p:spPr>
                      <a:xfrm>
                        <a:off x="3252788" y="4725988"/>
                        <a:ext cx="3038475" cy="1481137"/>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3271254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Initial-value problems</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a:xfrm>
            <a:off x="457200" y="1600200"/>
            <a:ext cx="8229600" cy="5656811"/>
          </a:xfrm>
        </p:spPr>
        <p:txBody>
          <a:bodyPr/>
          <a:lstStyle/>
          <a:p>
            <a:r>
              <a:rPr lang="en-US" dirty="0"/>
              <a:t>This </a:t>
            </a:r>
            <a:r>
              <a:rPr lang="en-US" cap="small" dirty="0" err="1"/>
              <a:t>ivp</a:t>
            </a:r>
            <a:r>
              <a:rPr lang="en-US" dirty="0"/>
              <a:t> has a solution </a:t>
            </a:r>
            <a:r>
              <a:rPr lang="en-US" i="1" dirty="0">
                <a:latin typeface="Times New Roman" panose="02020603050405020304" pitchFamily="18" charset="0"/>
              </a:rPr>
              <a:t>u</a:t>
            </a:r>
            <a:r>
              <a:rPr lang="en-US" baseline="-25000" dirty="0">
                <a:latin typeface="Times New Roman" panose="02020603050405020304" pitchFamily="18" charset="0"/>
              </a:rPr>
              <a:t>s</a:t>
            </a:r>
            <a:r>
              <a:rPr lang="en-US" dirty="0">
                <a:latin typeface="Times New Roman" panose="02020603050405020304" pitchFamily="18" charset="0"/>
              </a:rPr>
              <a:t>(</a:t>
            </a:r>
            <a:r>
              <a:rPr lang="en-US" i="1" dirty="0">
                <a:latin typeface="Times New Roman" panose="02020603050405020304" pitchFamily="18" charset="0"/>
              </a:rPr>
              <a:t>t</a:t>
            </a:r>
            <a:r>
              <a:rPr lang="en-US" dirty="0">
                <a:latin typeface="Times New Roman" panose="02020603050405020304" pitchFamily="18" charset="0"/>
              </a:rPr>
              <a:t>)</a:t>
            </a:r>
            <a:r>
              <a:rPr lang="en-US" dirty="0"/>
              <a:t>:</a:t>
            </a:r>
          </a:p>
          <a:p>
            <a:pPr lvl="1"/>
            <a:endParaRPr lang="en-US" dirty="0"/>
          </a:p>
          <a:p>
            <a:pPr lvl="1"/>
            <a:endParaRPr lang="en-US" dirty="0"/>
          </a:p>
          <a:p>
            <a:pPr lvl="1"/>
            <a:endParaRPr lang="en-US" dirty="0"/>
          </a:p>
          <a:p>
            <a:pPr lvl="1"/>
            <a:endParaRPr lang="en-US" dirty="0"/>
          </a:p>
          <a:p>
            <a:pPr lvl="1"/>
            <a:r>
              <a:rPr lang="en-US" dirty="0"/>
              <a:t>This solution has a value at </a:t>
            </a:r>
            <a:r>
              <a:rPr lang="en-US" i="1" dirty="0">
                <a:latin typeface="Times New Roman" panose="02020603050405020304" pitchFamily="18" charset="0"/>
              </a:rPr>
              <a:t>b</a:t>
            </a:r>
            <a:r>
              <a:rPr lang="en-US" dirty="0"/>
              <a:t>, but it is almost certain</a:t>
            </a:r>
          </a:p>
          <a:p>
            <a:pPr lvl="1"/>
            <a:endParaRPr lang="en-US" dirty="0"/>
          </a:p>
          <a:p>
            <a:r>
              <a:rPr lang="en-US" dirty="0"/>
              <a:t>We would like to find that slope </a:t>
            </a:r>
            <a:r>
              <a:rPr lang="en-US" i="1" dirty="0">
                <a:latin typeface="Times New Roman" panose="02020603050405020304" pitchFamily="18" charset="0"/>
              </a:rPr>
              <a:t>s</a:t>
            </a:r>
            <a:r>
              <a:rPr lang="en-US" i="1" baseline="-25000" dirty="0">
                <a:latin typeface="Times New Roman" panose="02020603050405020304" pitchFamily="18" charset="0"/>
              </a:rPr>
              <a:t>b</a:t>
            </a:r>
            <a:r>
              <a:rPr lang="en-US" dirty="0"/>
              <a:t> such that the solution to</a:t>
            </a:r>
          </a:p>
          <a:p>
            <a:endParaRPr lang="en-US" dirty="0"/>
          </a:p>
          <a:p>
            <a:endParaRPr lang="en-US" dirty="0"/>
          </a:p>
          <a:p>
            <a:endParaRPr lang="en-US" dirty="0"/>
          </a:p>
          <a:p>
            <a:pPr marL="0" indent="0">
              <a:buNone/>
            </a:pPr>
            <a:endParaRPr lang="en-US" dirty="0"/>
          </a:p>
          <a:p>
            <a:pPr marL="0" indent="0">
              <a:buNone/>
            </a:pPr>
            <a:r>
              <a:rPr lang="en-US" dirty="0"/>
              <a:t>       also satisfies </a:t>
            </a:r>
            <a:r>
              <a:rPr lang="en-US" i="1" dirty="0">
                <a:latin typeface="Times New Roman" panose="02020603050405020304" pitchFamily="18" charset="0"/>
              </a:rPr>
              <a:t>u</a:t>
            </a:r>
            <a:r>
              <a:rPr lang="en-US" i="1" baseline="-25000" dirty="0">
                <a:latin typeface="Times New Roman" panose="02020603050405020304" pitchFamily="18" charset="0"/>
              </a:rPr>
              <a:t>s</a:t>
            </a:r>
            <a:r>
              <a:rPr lang="en-US" dirty="0">
                <a:latin typeface="Times New Roman" panose="02020603050405020304" pitchFamily="18" charset="0"/>
              </a:rPr>
              <a:t>(</a:t>
            </a:r>
            <a:r>
              <a:rPr lang="en-US" i="1" dirty="0">
                <a:latin typeface="Times New Roman" panose="02020603050405020304" pitchFamily="18" charset="0"/>
              </a:rPr>
              <a:t>b</a:t>
            </a:r>
            <a:r>
              <a:rPr lang="en-US" dirty="0">
                <a:latin typeface="Times New Roman" panose="02020603050405020304" pitchFamily="18" charset="0"/>
              </a:rPr>
              <a:t>) = </a:t>
            </a:r>
            <a:r>
              <a:rPr lang="en-US" i="1" dirty="0" err="1">
                <a:latin typeface="Times New Roman" panose="02020603050405020304" pitchFamily="18" charset="0"/>
              </a:rPr>
              <a:t>u</a:t>
            </a:r>
            <a:r>
              <a:rPr lang="en-US" i="1" baseline="-25000" dirty="0" err="1">
                <a:latin typeface="Times New Roman" panose="02020603050405020304" pitchFamily="18" charset="0"/>
              </a:rPr>
              <a:t>b</a:t>
            </a:r>
            <a:endParaRPr lang="en-US" dirty="0">
              <a:latin typeface="Times New Roman" panose="02020603050405020304" pitchFamily="18" charset="0"/>
            </a:endParaRPr>
          </a:p>
          <a:p>
            <a:pPr lvl="1"/>
            <a:endParaRPr lang="en-US" sz="2400" dirty="0"/>
          </a:p>
          <a:p>
            <a:pPr marL="457200" lvl="1" indent="0">
              <a:buNone/>
            </a:pPr>
            <a:endParaRPr lang="en-US" sz="2400" dirty="0"/>
          </a:p>
          <a:p>
            <a:pPr lvl="1"/>
            <a:endParaRPr lang="en-US" dirty="0"/>
          </a:p>
          <a:p>
            <a:pPr marL="0" indent="0">
              <a:buNone/>
            </a:pPr>
            <a:endParaRPr lang="en-US" dirty="0"/>
          </a:p>
          <a:p>
            <a:pPr lvl="0"/>
            <a:endParaRPr lang="en-US" dirty="0">
              <a:solidFill>
                <a:prstClr val="white"/>
              </a:solidFill>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The shooting method</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5</a:t>
            </a:fld>
            <a:endParaRPr lang="en-CA"/>
          </a:p>
        </p:txBody>
      </p:sp>
      <p:graphicFrame>
        <p:nvGraphicFramePr>
          <p:cNvPr id="7" name="Object 6">
            <a:extLst>
              <a:ext uri="{FF2B5EF4-FFF2-40B4-BE49-F238E27FC236}">
                <a16:creationId xmlns:a16="http://schemas.microsoft.com/office/drawing/2014/main" id="{4C3F4D33-43DC-4C75-A4E4-4FF1362EED5E}"/>
              </a:ext>
            </a:extLst>
          </p:cNvPr>
          <p:cNvGraphicFramePr>
            <a:graphicFrameLocks noChangeAspect="1"/>
          </p:cNvGraphicFramePr>
          <p:nvPr>
            <p:extLst>
              <p:ext uri="{D42A27DB-BD31-4B8C-83A1-F6EECF244321}">
                <p14:modId xmlns:p14="http://schemas.microsoft.com/office/powerpoint/2010/main" val="4063029783"/>
              </p:ext>
            </p:extLst>
          </p:nvPr>
        </p:nvGraphicFramePr>
        <p:xfrm>
          <a:off x="3192463" y="2003425"/>
          <a:ext cx="3036887" cy="1481138"/>
        </p:xfrm>
        <a:graphic>
          <a:graphicData uri="http://schemas.openxmlformats.org/presentationml/2006/ole">
            <mc:AlternateContent xmlns:mc="http://schemas.openxmlformats.org/markup-compatibility/2006">
              <mc:Choice xmlns:v="urn:schemas-microsoft-com:vml" Requires="v">
                <p:oleObj spid="_x0000_s2053" name="Equation" r:id="rId4" imgW="1714320" imgH="838080" progId="Equation.DSMT4">
                  <p:embed/>
                </p:oleObj>
              </mc:Choice>
              <mc:Fallback>
                <p:oleObj name="Equation" r:id="rId4" imgW="1714320" imgH="838080" progId="Equation.DSMT4">
                  <p:embed/>
                  <p:pic>
                    <p:nvPicPr>
                      <p:cNvPr id="7" name="Object 6">
                        <a:extLst>
                          <a:ext uri="{FF2B5EF4-FFF2-40B4-BE49-F238E27FC236}">
                            <a16:creationId xmlns:a16="http://schemas.microsoft.com/office/drawing/2014/main" id="{4C3F4D33-43DC-4C75-A4E4-4FF1362EED5E}"/>
                          </a:ext>
                        </a:extLst>
                      </p:cNvPr>
                      <p:cNvPicPr/>
                      <p:nvPr/>
                    </p:nvPicPr>
                    <p:blipFill>
                      <a:blip r:embed="rId5"/>
                      <a:stretch>
                        <a:fillRect/>
                      </a:stretch>
                    </p:blipFill>
                    <p:spPr>
                      <a:xfrm>
                        <a:off x="3192463" y="2003425"/>
                        <a:ext cx="3036887" cy="1481138"/>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8A7974B7-CA95-4B27-AB56-B21701BFEE97}"/>
              </a:ext>
            </a:extLst>
          </p:cNvPr>
          <p:cNvGraphicFramePr>
            <a:graphicFrameLocks noChangeAspect="1"/>
          </p:cNvGraphicFramePr>
          <p:nvPr>
            <p:extLst>
              <p:ext uri="{D42A27DB-BD31-4B8C-83A1-F6EECF244321}">
                <p14:modId xmlns:p14="http://schemas.microsoft.com/office/powerpoint/2010/main" val="81475374"/>
              </p:ext>
            </p:extLst>
          </p:nvPr>
        </p:nvGraphicFramePr>
        <p:xfrm>
          <a:off x="7255778" y="3548966"/>
          <a:ext cx="1169987" cy="449262"/>
        </p:xfrm>
        <a:graphic>
          <a:graphicData uri="http://schemas.openxmlformats.org/presentationml/2006/ole">
            <mc:AlternateContent xmlns:mc="http://schemas.openxmlformats.org/markup-compatibility/2006">
              <mc:Choice xmlns:v="urn:schemas-microsoft-com:vml" Requires="v">
                <p:oleObj spid="_x0000_s2054" name="Equation" r:id="rId6" imgW="660240" imgH="253800" progId="Equation.DSMT4">
                  <p:embed/>
                </p:oleObj>
              </mc:Choice>
              <mc:Fallback>
                <p:oleObj name="Equation" r:id="rId6" imgW="660240" imgH="253800" progId="Equation.DSMT4">
                  <p:embed/>
                  <p:pic>
                    <p:nvPicPr>
                      <p:cNvPr id="13" name="Object 12">
                        <a:extLst>
                          <a:ext uri="{FF2B5EF4-FFF2-40B4-BE49-F238E27FC236}">
                            <a16:creationId xmlns:a16="http://schemas.microsoft.com/office/drawing/2014/main" id="{8A7974B7-CA95-4B27-AB56-B21701BFEE97}"/>
                          </a:ext>
                        </a:extLst>
                      </p:cNvPr>
                      <p:cNvPicPr/>
                      <p:nvPr/>
                    </p:nvPicPr>
                    <p:blipFill>
                      <a:blip r:embed="rId7"/>
                      <a:stretch>
                        <a:fillRect/>
                      </a:stretch>
                    </p:blipFill>
                    <p:spPr>
                      <a:xfrm>
                        <a:off x="7255778" y="3548966"/>
                        <a:ext cx="1169987" cy="449262"/>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0EFD25A9-BF1C-4EB5-98B2-FDED5461F3FD}"/>
              </a:ext>
            </a:extLst>
          </p:cNvPr>
          <p:cNvGraphicFramePr>
            <a:graphicFrameLocks noChangeAspect="1"/>
          </p:cNvGraphicFramePr>
          <p:nvPr>
            <p:extLst>
              <p:ext uri="{D42A27DB-BD31-4B8C-83A1-F6EECF244321}">
                <p14:modId xmlns:p14="http://schemas.microsoft.com/office/powerpoint/2010/main" val="912449893"/>
              </p:ext>
            </p:extLst>
          </p:nvPr>
        </p:nvGraphicFramePr>
        <p:xfrm>
          <a:off x="3252788" y="4702175"/>
          <a:ext cx="3038475" cy="1481138"/>
        </p:xfrm>
        <a:graphic>
          <a:graphicData uri="http://schemas.openxmlformats.org/presentationml/2006/ole">
            <mc:AlternateContent xmlns:mc="http://schemas.openxmlformats.org/markup-compatibility/2006">
              <mc:Choice xmlns:v="urn:schemas-microsoft-com:vml" Requires="v">
                <p:oleObj spid="_x0000_s2055" name="Equation" r:id="rId8" imgW="1714320" imgH="838080" progId="Equation.DSMT4">
                  <p:embed/>
                </p:oleObj>
              </mc:Choice>
              <mc:Fallback>
                <p:oleObj name="Equation" r:id="rId8" imgW="1714320" imgH="838080" progId="Equation.DSMT4">
                  <p:embed/>
                  <p:pic>
                    <p:nvPicPr>
                      <p:cNvPr id="7" name="Object 6">
                        <a:extLst>
                          <a:ext uri="{FF2B5EF4-FFF2-40B4-BE49-F238E27FC236}">
                            <a16:creationId xmlns:a16="http://schemas.microsoft.com/office/drawing/2014/main" id="{4C3F4D33-43DC-4C75-A4E4-4FF1362EED5E}"/>
                          </a:ext>
                        </a:extLst>
                      </p:cNvPr>
                      <p:cNvPicPr/>
                      <p:nvPr/>
                    </p:nvPicPr>
                    <p:blipFill>
                      <a:blip r:embed="rId9"/>
                      <a:stretch>
                        <a:fillRect/>
                      </a:stretch>
                    </p:blipFill>
                    <p:spPr>
                      <a:xfrm>
                        <a:off x="3252788" y="4702175"/>
                        <a:ext cx="3038475" cy="1481138"/>
                      </a:xfrm>
                      <a:prstGeom prst="rect">
                        <a:avLst/>
                      </a:prstGeom>
                    </p:spPr>
                  </p:pic>
                </p:oleObj>
              </mc:Fallback>
            </mc:AlternateContent>
          </a:graphicData>
        </a:graphic>
      </p:graphicFrame>
      <p:sp>
        <p:nvSpPr>
          <p:cNvPr id="16" name="TextBox 15">
            <a:extLst>
              <a:ext uri="{FF2B5EF4-FFF2-40B4-BE49-F238E27FC236}">
                <a16:creationId xmlns:a16="http://schemas.microsoft.com/office/drawing/2014/main" id="{AF77BC88-F5EB-4E50-9082-AF029FE7DE75}"/>
              </a:ext>
            </a:extLst>
          </p:cNvPr>
          <p:cNvSpPr txBox="1"/>
          <p:nvPr/>
        </p:nvSpPr>
        <p:spPr>
          <a:xfrm>
            <a:off x="2663505" y="6477447"/>
            <a:ext cx="281031" cy="338554"/>
          </a:xfrm>
          <a:prstGeom prst="rect">
            <a:avLst/>
          </a:prstGeom>
          <a:noFill/>
        </p:spPr>
        <p:txBody>
          <a:bodyPr wrap="square">
            <a:spAutoFit/>
          </a:bodyPr>
          <a:lstStyle/>
          <a:p>
            <a:r>
              <a:rPr kumimoji="0" lang="en-US" sz="1600" b="0" i="1" u="none" strike="noStrike" kern="1200" cap="none" spc="0" normalizeH="0" baseline="-2500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b</a:t>
            </a:r>
            <a:endParaRPr lang="en-US" sz="1200" dirty="0"/>
          </a:p>
        </p:txBody>
      </p:sp>
    </p:spTree>
    <p:custDataLst>
      <p:tags r:id="rId2"/>
    </p:custDataLst>
    <p:extLst>
      <p:ext uri="{BB962C8B-B14F-4D97-AF65-F5344CB8AC3E}">
        <p14:creationId xmlns:p14="http://schemas.microsoft.com/office/powerpoint/2010/main" val="16317919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Initial-value problems</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a:xfrm>
            <a:off x="457200" y="1600200"/>
            <a:ext cx="8229600" cy="5415742"/>
          </a:xfrm>
        </p:spPr>
        <p:txBody>
          <a:bodyPr/>
          <a:lstStyle/>
          <a:p>
            <a:r>
              <a:rPr lang="en-US" dirty="0"/>
              <a:t>Up to this point, we have formulated our questions in terms of a mathematical expression</a:t>
            </a:r>
          </a:p>
          <a:p>
            <a:pPr lvl="1"/>
            <a:r>
              <a:rPr lang="en-US" dirty="0"/>
              <a:t>For what value of </a:t>
            </a:r>
            <a:r>
              <a:rPr lang="en-US" i="1" dirty="0">
                <a:latin typeface="Times New Roman" panose="02020603050405020304" pitchFamily="18" charset="0"/>
              </a:rPr>
              <a:t>x</a:t>
            </a:r>
            <a:r>
              <a:rPr lang="en-US" dirty="0"/>
              <a:t> does </a:t>
            </a:r>
            <a:r>
              <a:rPr lang="en-US" i="1" dirty="0">
                <a:latin typeface="Times New Roman" panose="02020603050405020304" pitchFamily="18" charset="0"/>
              </a:rPr>
              <a:t>e</a:t>
            </a:r>
            <a:r>
              <a:rPr lang="en-US" baseline="30000" dirty="0">
                <a:latin typeface="Times New Roman" panose="02020603050405020304" pitchFamily="18" charset="0"/>
              </a:rPr>
              <a:t>–2</a:t>
            </a:r>
            <a:r>
              <a:rPr lang="en-US" i="1" baseline="30000" dirty="0">
                <a:latin typeface="Times New Roman" panose="02020603050405020304" pitchFamily="18" charset="0"/>
              </a:rPr>
              <a:t>x</a:t>
            </a:r>
            <a:r>
              <a:rPr lang="en-US" i="1" dirty="0">
                <a:latin typeface="Times New Roman" panose="02020603050405020304" pitchFamily="18" charset="0"/>
              </a:rPr>
              <a:t> </a:t>
            </a:r>
            <a:r>
              <a:rPr lang="en-US" dirty="0">
                <a:latin typeface="Times New Roman" panose="02020603050405020304" pitchFamily="18" charset="0"/>
              </a:rPr>
              <a:t>sin(4</a:t>
            </a:r>
            <a:r>
              <a:rPr lang="en-US" i="1" dirty="0">
                <a:latin typeface="Times New Roman" panose="02020603050405020304" pitchFamily="18" charset="0"/>
              </a:rPr>
              <a:t>x</a:t>
            </a:r>
            <a:r>
              <a:rPr lang="en-US" dirty="0">
                <a:latin typeface="Times New Roman" panose="02020603050405020304" pitchFamily="18" charset="0"/>
              </a:rPr>
              <a:t>) + </a:t>
            </a:r>
            <a:r>
              <a:rPr lang="en-US" i="1" dirty="0">
                <a:latin typeface="Times New Roman" panose="02020603050405020304" pitchFamily="18" charset="0"/>
              </a:rPr>
              <a:t>e</a:t>
            </a:r>
            <a:r>
              <a:rPr lang="en-US" baseline="30000" dirty="0">
                <a:latin typeface="Times New Roman" panose="02020603050405020304" pitchFamily="18" charset="0"/>
              </a:rPr>
              <a:t>–3</a:t>
            </a:r>
            <a:r>
              <a:rPr lang="en-US" i="1" baseline="30000" dirty="0">
                <a:latin typeface="Times New Roman" panose="02020603050405020304" pitchFamily="18" charset="0"/>
              </a:rPr>
              <a:t>x</a:t>
            </a:r>
            <a:r>
              <a:rPr lang="en-US" i="1" dirty="0">
                <a:latin typeface="Times New Roman" panose="02020603050405020304" pitchFamily="18" charset="0"/>
              </a:rPr>
              <a:t> </a:t>
            </a:r>
            <a:r>
              <a:rPr lang="en-US" dirty="0">
                <a:latin typeface="Times New Roman" panose="02020603050405020304" pitchFamily="18" charset="0"/>
              </a:rPr>
              <a:t>cos(2</a:t>
            </a:r>
            <a:r>
              <a:rPr lang="en-US" i="1" dirty="0">
                <a:latin typeface="Times New Roman" panose="02020603050405020304" pitchFamily="18" charset="0"/>
              </a:rPr>
              <a:t>x</a:t>
            </a:r>
            <a:r>
              <a:rPr lang="en-US" dirty="0">
                <a:latin typeface="Times New Roman" panose="02020603050405020304" pitchFamily="18" charset="0"/>
              </a:rPr>
              <a:t>) = 0.3</a:t>
            </a:r>
            <a:r>
              <a:rPr lang="en-US" dirty="0"/>
              <a:t>?</a:t>
            </a:r>
            <a:endParaRPr lang="en-US" baseline="30000" dirty="0"/>
          </a:p>
          <a:p>
            <a:pPr marL="0" indent="0" algn="ctr">
              <a:buNone/>
            </a:pPr>
            <a:endParaRPr lang="en-US" dirty="0">
              <a:latin typeface="Times New Roman" panose="02020603050405020304" pitchFamily="18" charset="0"/>
            </a:endParaRPr>
          </a:p>
          <a:p>
            <a:r>
              <a:rPr lang="en-US" dirty="0"/>
              <a:t>This, too, is a numeric question,</a:t>
            </a:r>
            <a:br>
              <a:rPr lang="en-US" dirty="0"/>
            </a:br>
            <a:r>
              <a:rPr lang="en-US" dirty="0"/>
              <a:t>	but one that is much more complex:</a:t>
            </a:r>
          </a:p>
          <a:p>
            <a:pPr lvl="1"/>
            <a:r>
              <a:rPr lang="en-US" dirty="0"/>
              <a:t>Find that slope </a:t>
            </a:r>
            <a:r>
              <a:rPr lang="en-US" i="1" dirty="0">
                <a:latin typeface="Times New Roman" panose="02020603050405020304" pitchFamily="18" charset="0"/>
              </a:rPr>
              <a:t>s</a:t>
            </a:r>
            <a:r>
              <a:rPr lang="en-US" dirty="0"/>
              <a:t> such that the solution to the </a:t>
            </a:r>
            <a:r>
              <a:rPr lang="en-US" cap="small" dirty="0" err="1"/>
              <a:t>ivp</a:t>
            </a:r>
            <a:endParaRPr lang="en-US" cap="small" dirty="0"/>
          </a:p>
          <a:p>
            <a:pPr lvl="1"/>
            <a:endParaRPr lang="en-US" dirty="0">
              <a:solidFill>
                <a:prstClr val="white"/>
              </a:solidFill>
            </a:endParaRPr>
          </a:p>
          <a:p>
            <a:pPr lvl="1"/>
            <a:endParaRPr lang="en-US" dirty="0">
              <a:solidFill>
                <a:prstClr val="white"/>
              </a:solidFill>
            </a:endParaRPr>
          </a:p>
          <a:p>
            <a:pPr lvl="1"/>
            <a:endParaRPr lang="en-US" dirty="0">
              <a:solidFill>
                <a:prstClr val="white"/>
              </a:solidFill>
            </a:endParaRPr>
          </a:p>
          <a:p>
            <a:pPr marL="457200" lvl="1" indent="0">
              <a:buNone/>
            </a:pPr>
            <a:endParaRPr lang="en-US" dirty="0">
              <a:solidFill>
                <a:prstClr val="white"/>
              </a:solidFill>
            </a:endParaRPr>
          </a:p>
          <a:p>
            <a:pPr marL="457200" lvl="1" indent="0">
              <a:buNone/>
            </a:pPr>
            <a:r>
              <a:rPr lang="en-US" dirty="0">
                <a:solidFill>
                  <a:prstClr val="white"/>
                </a:solidFill>
              </a:rPr>
              <a:t>     is such that </a:t>
            </a:r>
            <a:r>
              <a:rPr lang="en-US" i="1" dirty="0">
                <a:solidFill>
                  <a:prstClr val="white"/>
                </a:solidFill>
                <a:latin typeface="Times New Roman" panose="02020603050405020304" pitchFamily="18" charset="0"/>
              </a:rPr>
              <a:t>u</a:t>
            </a:r>
            <a:r>
              <a:rPr lang="en-US" i="1" baseline="-25000" dirty="0">
                <a:solidFill>
                  <a:prstClr val="white"/>
                </a:solidFill>
                <a:latin typeface="Times New Roman" panose="02020603050405020304" pitchFamily="18" charset="0"/>
              </a:rPr>
              <a:t>s</a:t>
            </a:r>
            <a:r>
              <a:rPr lang="en-US" dirty="0">
                <a:solidFill>
                  <a:prstClr val="white"/>
                </a:solidFill>
                <a:latin typeface="Times New Roman" panose="02020603050405020304" pitchFamily="18" charset="0"/>
              </a:rPr>
              <a:t>(</a:t>
            </a:r>
            <a:r>
              <a:rPr lang="en-US" i="1" dirty="0">
                <a:solidFill>
                  <a:prstClr val="white"/>
                </a:solidFill>
                <a:latin typeface="Times New Roman" panose="02020603050405020304" pitchFamily="18" charset="0"/>
              </a:rPr>
              <a:t>b</a:t>
            </a:r>
            <a:r>
              <a:rPr lang="en-US" dirty="0">
                <a:solidFill>
                  <a:prstClr val="white"/>
                </a:solidFill>
                <a:latin typeface="Times New Roman" panose="02020603050405020304" pitchFamily="18" charset="0"/>
              </a:rPr>
              <a:t>) = </a:t>
            </a:r>
            <a:r>
              <a:rPr lang="en-US" i="1" dirty="0" err="1">
                <a:solidFill>
                  <a:prstClr val="white"/>
                </a:solidFill>
                <a:latin typeface="Times New Roman" panose="02020603050405020304" pitchFamily="18" charset="0"/>
              </a:rPr>
              <a:t>u</a:t>
            </a:r>
            <a:r>
              <a:rPr lang="en-US" i="1" baseline="-25000" dirty="0" err="1">
                <a:solidFill>
                  <a:prstClr val="white"/>
                </a:solidFill>
                <a:latin typeface="Times New Roman" panose="02020603050405020304" pitchFamily="18" charset="0"/>
              </a:rPr>
              <a:t>b</a:t>
            </a:r>
            <a:endParaRPr lang="en-US" i="1" baseline="-25000" dirty="0">
              <a:solidFill>
                <a:prstClr val="white"/>
              </a:solidFill>
              <a:latin typeface="Times New Roman" panose="02020603050405020304" pitchFamily="18" charset="0"/>
            </a:endParaRPr>
          </a:p>
          <a:p>
            <a:pPr lvl="1"/>
            <a:r>
              <a:rPr lang="en-US" dirty="0"/>
              <a:t>Given </a:t>
            </a:r>
            <a:r>
              <a:rPr lang="en-US" i="1" dirty="0">
                <a:latin typeface="Times New Roman" panose="02020603050405020304" pitchFamily="18" charset="0"/>
              </a:rPr>
              <a:t>s</a:t>
            </a:r>
            <a:r>
              <a:rPr lang="en-US" dirty="0"/>
              <a:t>, we must approximate the solution…</a:t>
            </a:r>
            <a:endParaRPr lang="en-US" dirty="0">
              <a:solidFill>
                <a:prstClr val="white"/>
              </a:solidFill>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The shooting method</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6</a:t>
            </a:fld>
            <a:endParaRPr lang="en-CA"/>
          </a:p>
        </p:txBody>
      </p:sp>
      <p:graphicFrame>
        <p:nvGraphicFramePr>
          <p:cNvPr id="7" name="Object 6">
            <a:extLst>
              <a:ext uri="{FF2B5EF4-FFF2-40B4-BE49-F238E27FC236}">
                <a16:creationId xmlns:a16="http://schemas.microsoft.com/office/drawing/2014/main" id="{40D65127-7B02-4F45-955E-D044E584B166}"/>
              </a:ext>
            </a:extLst>
          </p:cNvPr>
          <p:cNvGraphicFramePr>
            <a:graphicFrameLocks noChangeAspect="1"/>
          </p:cNvGraphicFramePr>
          <p:nvPr>
            <p:extLst>
              <p:ext uri="{D42A27DB-BD31-4B8C-83A1-F6EECF244321}">
                <p14:modId xmlns:p14="http://schemas.microsoft.com/office/powerpoint/2010/main" val="3662165803"/>
              </p:ext>
            </p:extLst>
          </p:nvPr>
        </p:nvGraphicFramePr>
        <p:xfrm>
          <a:off x="3052763" y="4283075"/>
          <a:ext cx="3038475" cy="1481138"/>
        </p:xfrm>
        <a:graphic>
          <a:graphicData uri="http://schemas.openxmlformats.org/presentationml/2006/ole">
            <mc:AlternateContent xmlns:mc="http://schemas.openxmlformats.org/markup-compatibility/2006">
              <mc:Choice xmlns:v="urn:schemas-microsoft-com:vml" Requires="v">
                <p:oleObj spid="_x0000_s3075" name="Equation" r:id="rId4" imgW="1714320" imgH="838080" progId="Equation.DSMT4">
                  <p:embed/>
                </p:oleObj>
              </mc:Choice>
              <mc:Fallback>
                <p:oleObj name="Equation" r:id="rId4" imgW="1714320" imgH="838080" progId="Equation.DSMT4">
                  <p:embed/>
                  <p:pic>
                    <p:nvPicPr>
                      <p:cNvPr id="7" name="Object 6">
                        <a:extLst>
                          <a:ext uri="{FF2B5EF4-FFF2-40B4-BE49-F238E27FC236}">
                            <a16:creationId xmlns:a16="http://schemas.microsoft.com/office/drawing/2014/main" id="{4C3F4D33-43DC-4C75-A4E4-4FF1362EED5E}"/>
                          </a:ext>
                        </a:extLst>
                      </p:cNvPr>
                      <p:cNvPicPr/>
                      <p:nvPr/>
                    </p:nvPicPr>
                    <p:blipFill>
                      <a:blip r:embed="rId5"/>
                      <a:stretch>
                        <a:fillRect/>
                      </a:stretch>
                    </p:blipFill>
                    <p:spPr>
                      <a:xfrm>
                        <a:off x="3052763" y="4283075"/>
                        <a:ext cx="3038475" cy="1481138"/>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5365652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Initial-value problems</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This is an equation in one variable </a:t>
            </a:r>
            <a:r>
              <a:rPr lang="en-US" i="1" dirty="0">
                <a:latin typeface="Times New Roman" panose="02020603050405020304" pitchFamily="18" charset="0"/>
              </a:rPr>
              <a:t>s</a:t>
            </a:r>
            <a:r>
              <a:rPr lang="en-US" dirty="0"/>
              <a:t> to which we don’t know the solution:</a:t>
            </a:r>
          </a:p>
          <a:p>
            <a:pPr marL="0" indent="0" algn="ctr">
              <a:buNone/>
            </a:pPr>
            <a:r>
              <a:rPr lang="en-US" i="1" dirty="0">
                <a:latin typeface="Times New Roman" panose="02020603050405020304" pitchFamily="18" charset="0"/>
              </a:rPr>
              <a:t>u</a:t>
            </a:r>
            <a:r>
              <a:rPr lang="en-US" i="1" baseline="-25000" dirty="0">
                <a:latin typeface="Times New Roman" panose="02020603050405020304" pitchFamily="18" charset="0"/>
              </a:rPr>
              <a:t>s</a:t>
            </a:r>
            <a:r>
              <a:rPr lang="en-US" dirty="0">
                <a:latin typeface="Times New Roman" panose="02020603050405020304" pitchFamily="18" charset="0"/>
              </a:rPr>
              <a:t>(</a:t>
            </a:r>
            <a:r>
              <a:rPr lang="en-US" i="1" dirty="0">
                <a:latin typeface="Times New Roman" panose="02020603050405020304" pitchFamily="18" charset="0"/>
              </a:rPr>
              <a:t>b</a:t>
            </a:r>
            <a:r>
              <a:rPr lang="en-US" dirty="0">
                <a:latin typeface="Times New Roman" panose="02020603050405020304" pitchFamily="18" charset="0"/>
              </a:rPr>
              <a:t>) = </a:t>
            </a:r>
            <a:r>
              <a:rPr lang="en-US" i="1" dirty="0" err="1">
                <a:latin typeface="Times New Roman" panose="02020603050405020304" pitchFamily="18" charset="0"/>
              </a:rPr>
              <a:t>u</a:t>
            </a:r>
            <a:r>
              <a:rPr lang="en-US" i="1" baseline="-25000" dirty="0" err="1">
                <a:latin typeface="Times New Roman" panose="02020603050405020304" pitchFamily="18" charset="0"/>
              </a:rPr>
              <a:t>b</a:t>
            </a:r>
            <a:endParaRPr lang="en-US" dirty="0">
              <a:latin typeface="Times New Roman" panose="02020603050405020304" pitchFamily="18" charset="0"/>
            </a:endParaRPr>
          </a:p>
          <a:p>
            <a:pPr lvl="1"/>
            <a:r>
              <a:rPr lang="en-US" sz="2400" dirty="0"/>
              <a:t>However, this is oddly enough, just a very complex root-finding problem</a:t>
            </a:r>
          </a:p>
          <a:p>
            <a:pPr marL="0" lvl="0" indent="0" algn="ctr">
              <a:buNone/>
            </a:pPr>
            <a:r>
              <a:rPr lang="en-US" i="1" dirty="0">
                <a:solidFill>
                  <a:prstClr val="white"/>
                </a:solidFill>
                <a:latin typeface="Times New Roman" panose="02020603050405020304" pitchFamily="18" charset="0"/>
              </a:rPr>
              <a:t>u</a:t>
            </a:r>
            <a:r>
              <a:rPr lang="en-US" i="1" baseline="-25000" dirty="0">
                <a:solidFill>
                  <a:prstClr val="white"/>
                </a:solidFill>
                <a:latin typeface="Times New Roman" panose="02020603050405020304" pitchFamily="18" charset="0"/>
              </a:rPr>
              <a:t>s</a:t>
            </a:r>
            <a:r>
              <a:rPr lang="en-US" dirty="0">
                <a:solidFill>
                  <a:prstClr val="white"/>
                </a:solidFill>
                <a:latin typeface="Times New Roman" panose="02020603050405020304" pitchFamily="18" charset="0"/>
              </a:rPr>
              <a:t>(</a:t>
            </a:r>
            <a:r>
              <a:rPr lang="en-US" i="1" dirty="0">
                <a:solidFill>
                  <a:prstClr val="white"/>
                </a:solidFill>
                <a:latin typeface="Times New Roman" panose="02020603050405020304" pitchFamily="18" charset="0"/>
              </a:rPr>
              <a:t>b</a:t>
            </a:r>
            <a:r>
              <a:rPr lang="en-US" dirty="0">
                <a:solidFill>
                  <a:prstClr val="white"/>
                </a:solidFill>
                <a:latin typeface="Times New Roman" panose="02020603050405020304" pitchFamily="18" charset="0"/>
              </a:rPr>
              <a:t>) – </a:t>
            </a:r>
            <a:r>
              <a:rPr lang="en-US" i="1" dirty="0" err="1">
                <a:solidFill>
                  <a:prstClr val="white"/>
                </a:solidFill>
                <a:latin typeface="Times New Roman" panose="02020603050405020304" pitchFamily="18" charset="0"/>
              </a:rPr>
              <a:t>u</a:t>
            </a:r>
            <a:r>
              <a:rPr lang="en-US" i="1" baseline="-25000" dirty="0" err="1">
                <a:solidFill>
                  <a:prstClr val="white"/>
                </a:solidFill>
                <a:latin typeface="Times New Roman" panose="02020603050405020304" pitchFamily="18" charset="0"/>
              </a:rPr>
              <a:t>b</a:t>
            </a:r>
            <a:r>
              <a:rPr lang="en-US" dirty="0">
                <a:solidFill>
                  <a:prstClr val="white"/>
                </a:solidFill>
                <a:latin typeface="Times New Roman" panose="02020603050405020304" pitchFamily="18" charset="0"/>
              </a:rPr>
              <a:t> = 0</a:t>
            </a:r>
          </a:p>
          <a:p>
            <a:pPr marL="457200" lvl="1" indent="0">
              <a:buNone/>
            </a:pPr>
            <a:endParaRPr lang="en-US" sz="2400" dirty="0"/>
          </a:p>
          <a:p>
            <a:pPr marL="457200" lvl="1" indent="0">
              <a:buNone/>
            </a:pPr>
            <a:endParaRPr lang="en-US" sz="2400" dirty="0"/>
          </a:p>
          <a:p>
            <a:pPr lvl="1"/>
            <a:endParaRPr lang="en-US" dirty="0"/>
          </a:p>
          <a:p>
            <a:pPr marL="0" indent="0">
              <a:buNone/>
            </a:pPr>
            <a:endParaRPr lang="en-US" dirty="0"/>
          </a:p>
          <a:p>
            <a:pPr lvl="0"/>
            <a:endParaRPr lang="en-US" dirty="0">
              <a:solidFill>
                <a:prstClr val="white"/>
              </a:solidFill>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The shooting method</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7</a:t>
            </a:fld>
            <a:endParaRPr lang="en-CA"/>
          </a:p>
        </p:txBody>
      </p:sp>
    </p:spTree>
    <p:custDataLst>
      <p:tags r:id="rId1"/>
    </p:custDataLst>
    <p:extLst>
      <p:ext uri="{BB962C8B-B14F-4D97-AF65-F5344CB8AC3E}">
        <p14:creationId xmlns:p14="http://schemas.microsoft.com/office/powerpoint/2010/main" val="42900409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Initial-value problems</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Thus, given an initial slope </a:t>
            </a:r>
            <a:r>
              <a:rPr lang="en-US" i="1" dirty="0">
                <a:latin typeface="Times New Roman" panose="02020603050405020304" pitchFamily="18" charset="0"/>
              </a:rPr>
              <a:t>s</a:t>
            </a:r>
            <a:r>
              <a:rPr lang="en-US" dirty="0"/>
              <a:t>, we can calculate </a:t>
            </a:r>
            <a:r>
              <a:rPr lang="en-US" i="1" dirty="0">
                <a:latin typeface="Times New Roman" panose="02020603050405020304" pitchFamily="18" charset="0"/>
              </a:rPr>
              <a:t>u</a:t>
            </a:r>
            <a:r>
              <a:rPr lang="en-US" i="1" baseline="-25000" dirty="0">
                <a:latin typeface="Times New Roman" panose="02020603050405020304" pitchFamily="18" charset="0"/>
              </a:rPr>
              <a:t>s</a:t>
            </a:r>
            <a:r>
              <a:rPr lang="en-US" dirty="0">
                <a:latin typeface="Times New Roman" panose="02020603050405020304" pitchFamily="18" charset="0"/>
              </a:rPr>
              <a:t>(</a:t>
            </a:r>
            <a:r>
              <a:rPr lang="en-US" i="1" dirty="0">
                <a:latin typeface="Times New Roman" panose="02020603050405020304" pitchFamily="18" charset="0"/>
              </a:rPr>
              <a:t>b</a:t>
            </a:r>
            <a:r>
              <a:rPr lang="en-US" dirty="0">
                <a:latin typeface="Times New Roman" panose="02020603050405020304" pitchFamily="18" charset="0"/>
              </a:rPr>
              <a:t>) – </a:t>
            </a:r>
            <a:r>
              <a:rPr lang="en-US" i="1" dirty="0" err="1">
                <a:latin typeface="Times New Roman" panose="02020603050405020304" pitchFamily="18" charset="0"/>
              </a:rPr>
              <a:t>u</a:t>
            </a:r>
            <a:r>
              <a:rPr lang="en-US" i="1" baseline="-25000" dirty="0" err="1">
                <a:latin typeface="Times New Roman" panose="02020603050405020304" pitchFamily="18" charset="0"/>
              </a:rPr>
              <a:t>b</a:t>
            </a:r>
            <a:r>
              <a:rPr lang="en-US" i="1" dirty="0"/>
              <a:t> </a:t>
            </a:r>
          </a:p>
          <a:p>
            <a:pPr lvl="1"/>
            <a:r>
              <a:rPr lang="en-US" dirty="0"/>
              <a:t>If this is zero, we have found the appropriate slope</a:t>
            </a:r>
          </a:p>
          <a:p>
            <a:pPr lvl="1"/>
            <a:r>
              <a:rPr lang="en-US" dirty="0"/>
              <a:t>If </a:t>
            </a:r>
            <a:r>
              <a:rPr lang="en-US" i="1" dirty="0">
                <a:latin typeface="Times New Roman" panose="02020603050405020304" pitchFamily="18" charset="0"/>
              </a:rPr>
              <a:t>u</a:t>
            </a:r>
            <a:r>
              <a:rPr lang="en-US" i="1" baseline="-25000" dirty="0">
                <a:latin typeface="Times New Roman" panose="02020603050405020304" pitchFamily="18" charset="0"/>
              </a:rPr>
              <a:t>s</a:t>
            </a:r>
            <a:r>
              <a:rPr lang="en-US" dirty="0">
                <a:latin typeface="Times New Roman" panose="02020603050405020304" pitchFamily="18" charset="0"/>
              </a:rPr>
              <a:t>(</a:t>
            </a:r>
            <a:r>
              <a:rPr lang="en-US" i="1" dirty="0">
                <a:latin typeface="Times New Roman" panose="02020603050405020304" pitchFamily="18" charset="0"/>
              </a:rPr>
              <a:t>b</a:t>
            </a:r>
            <a:r>
              <a:rPr lang="en-US" dirty="0">
                <a:latin typeface="Times New Roman" panose="02020603050405020304" pitchFamily="18" charset="0"/>
              </a:rPr>
              <a:t>) – </a:t>
            </a:r>
            <a:r>
              <a:rPr lang="en-US" i="1" dirty="0" err="1">
                <a:latin typeface="Times New Roman" panose="02020603050405020304" pitchFamily="18" charset="0"/>
              </a:rPr>
              <a:t>u</a:t>
            </a:r>
            <a:r>
              <a:rPr lang="en-US" i="1" baseline="-25000" dirty="0" err="1">
                <a:latin typeface="Times New Roman" panose="02020603050405020304" pitchFamily="18" charset="0"/>
              </a:rPr>
              <a:t>b</a:t>
            </a:r>
            <a:r>
              <a:rPr lang="en-US" dirty="0">
                <a:latin typeface="Times New Roman" panose="02020603050405020304" pitchFamily="18" charset="0"/>
              </a:rPr>
              <a:t> &lt; 0</a:t>
            </a:r>
            <a:r>
              <a:rPr lang="en-US" dirty="0"/>
              <a:t>, </a:t>
            </a:r>
            <a:r>
              <a:rPr lang="en-US" i="1" dirty="0">
                <a:latin typeface="Times New Roman" panose="02020603050405020304" pitchFamily="18" charset="0"/>
              </a:rPr>
              <a:t>u</a:t>
            </a:r>
            <a:r>
              <a:rPr lang="en-US" i="1" baseline="-25000" dirty="0">
                <a:latin typeface="Times New Roman" panose="02020603050405020304" pitchFamily="18" charset="0"/>
              </a:rPr>
              <a:t>s</a:t>
            </a:r>
            <a:r>
              <a:rPr lang="en-US" dirty="0">
                <a:latin typeface="Times New Roman" panose="02020603050405020304" pitchFamily="18" charset="0"/>
              </a:rPr>
              <a:t>(</a:t>
            </a:r>
            <a:r>
              <a:rPr lang="en-US" i="1" dirty="0">
                <a:latin typeface="Times New Roman" panose="02020603050405020304" pitchFamily="18" charset="0"/>
              </a:rPr>
              <a:t>b</a:t>
            </a:r>
            <a:r>
              <a:rPr lang="en-US" dirty="0">
                <a:latin typeface="Times New Roman" panose="02020603050405020304" pitchFamily="18" charset="0"/>
              </a:rPr>
              <a:t>) &lt; </a:t>
            </a:r>
            <a:r>
              <a:rPr lang="en-US" i="1" dirty="0" err="1">
                <a:latin typeface="Times New Roman" panose="02020603050405020304" pitchFamily="18" charset="0"/>
              </a:rPr>
              <a:t>u</a:t>
            </a:r>
            <a:r>
              <a:rPr lang="en-US" i="1" baseline="-25000" dirty="0" err="1">
                <a:latin typeface="Times New Roman" panose="02020603050405020304" pitchFamily="18" charset="0"/>
              </a:rPr>
              <a:t>b</a:t>
            </a:r>
            <a:r>
              <a:rPr lang="en-US" dirty="0"/>
              <a:t>, so we should choose a larger slope</a:t>
            </a:r>
          </a:p>
          <a:p>
            <a:pPr lvl="1"/>
            <a:r>
              <a:rPr lang="en-US" dirty="0"/>
              <a:t>If </a:t>
            </a:r>
            <a:r>
              <a:rPr lang="en-US" i="1" dirty="0">
                <a:latin typeface="Times New Roman" panose="02020603050405020304" pitchFamily="18" charset="0"/>
              </a:rPr>
              <a:t>u</a:t>
            </a:r>
            <a:r>
              <a:rPr lang="en-US" i="1" baseline="-25000" dirty="0">
                <a:latin typeface="Times New Roman" panose="02020603050405020304" pitchFamily="18" charset="0"/>
              </a:rPr>
              <a:t>s</a:t>
            </a:r>
            <a:r>
              <a:rPr lang="en-US" dirty="0">
                <a:latin typeface="Times New Roman" panose="02020603050405020304" pitchFamily="18" charset="0"/>
              </a:rPr>
              <a:t>(</a:t>
            </a:r>
            <a:r>
              <a:rPr lang="en-US" i="1" dirty="0">
                <a:latin typeface="Times New Roman" panose="02020603050405020304" pitchFamily="18" charset="0"/>
              </a:rPr>
              <a:t>b</a:t>
            </a:r>
            <a:r>
              <a:rPr lang="en-US" dirty="0">
                <a:latin typeface="Times New Roman" panose="02020603050405020304" pitchFamily="18" charset="0"/>
              </a:rPr>
              <a:t>) – </a:t>
            </a:r>
            <a:r>
              <a:rPr lang="en-US" i="1" dirty="0" err="1">
                <a:latin typeface="Times New Roman" panose="02020603050405020304" pitchFamily="18" charset="0"/>
              </a:rPr>
              <a:t>u</a:t>
            </a:r>
            <a:r>
              <a:rPr lang="en-US" i="1" baseline="-25000" dirty="0" err="1">
                <a:latin typeface="Times New Roman" panose="02020603050405020304" pitchFamily="18" charset="0"/>
              </a:rPr>
              <a:t>b</a:t>
            </a:r>
            <a:r>
              <a:rPr lang="en-US" dirty="0">
                <a:latin typeface="Times New Roman" panose="02020603050405020304" pitchFamily="18" charset="0"/>
              </a:rPr>
              <a:t> &gt; 0</a:t>
            </a:r>
            <a:r>
              <a:rPr lang="en-US" dirty="0"/>
              <a:t>, </a:t>
            </a:r>
            <a:r>
              <a:rPr lang="en-US" i="1" dirty="0">
                <a:latin typeface="Times New Roman" panose="02020603050405020304" pitchFamily="18" charset="0"/>
              </a:rPr>
              <a:t>u</a:t>
            </a:r>
            <a:r>
              <a:rPr lang="en-US" i="1" baseline="-25000" dirty="0">
                <a:latin typeface="Times New Roman" panose="02020603050405020304" pitchFamily="18" charset="0"/>
              </a:rPr>
              <a:t>s</a:t>
            </a:r>
            <a:r>
              <a:rPr lang="en-US" dirty="0">
                <a:latin typeface="Times New Roman" panose="02020603050405020304" pitchFamily="18" charset="0"/>
              </a:rPr>
              <a:t>(</a:t>
            </a:r>
            <a:r>
              <a:rPr lang="en-US" i="1" dirty="0">
                <a:latin typeface="Times New Roman" panose="02020603050405020304" pitchFamily="18" charset="0"/>
              </a:rPr>
              <a:t>b</a:t>
            </a:r>
            <a:r>
              <a:rPr lang="en-US" dirty="0">
                <a:latin typeface="Times New Roman" panose="02020603050405020304" pitchFamily="18" charset="0"/>
              </a:rPr>
              <a:t>) &gt; </a:t>
            </a:r>
            <a:r>
              <a:rPr lang="en-US" i="1" dirty="0" err="1">
                <a:latin typeface="Times New Roman" panose="02020603050405020304" pitchFamily="18" charset="0"/>
              </a:rPr>
              <a:t>u</a:t>
            </a:r>
            <a:r>
              <a:rPr lang="en-US" i="1" baseline="-25000" dirty="0" err="1">
                <a:latin typeface="Times New Roman" panose="02020603050405020304" pitchFamily="18" charset="0"/>
              </a:rPr>
              <a:t>b</a:t>
            </a:r>
            <a:r>
              <a:rPr lang="en-US" dirty="0"/>
              <a:t>, so we should choose a smaller slope</a:t>
            </a:r>
          </a:p>
          <a:p>
            <a:pPr lvl="1"/>
            <a:endParaRPr lang="en-US" dirty="0"/>
          </a:p>
          <a:p>
            <a:r>
              <a:rPr lang="en-US" dirty="0"/>
              <a:t>How much larger or smaller?</a:t>
            </a:r>
          </a:p>
          <a:p>
            <a:pPr lvl="1"/>
            <a:r>
              <a:rPr lang="en-US" dirty="0"/>
              <a:t>Newton’s method won’t work: we cannot differentiate it…</a:t>
            </a:r>
          </a:p>
          <a:p>
            <a:pPr lvl="1"/>
            <a:r>
              <a:rPr lang="en-US" dirty="0"/>
              <a:t>Let’s use the secant method!</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The shooting method</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8</a:t>
            </a:fld>
            <a:endParaRPr lang="en-CA"/>
          </a:p>
        </p:txBody>
      </p:sp>
    </p:spTree>
    <p:custDataLst>
      <p:tags r:id="rId1"/>
    </p:custDataLst>
    <p:extLst>
      <p:ext uri="{BB962C8B-B14F-4D97-AF65-F5344CB8AC3E}">
        <p14:creationId xmlns:p14="http://schemas.microsoft.com/office/powerpoint/2010/main" val="22755247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First initial slope </a:t>
            </a:r>
            <a:r>
              <a:rPr lang="en-US" i="1" dirty="0">
                <a:latin typeface="Times New Roman" panose="02020603050405020304" pitchFamily="18" charset="0"/>
              </a:rPr>
              <a:t>s</a:t>
            </a:r>
            <a:r>
              <a:rPr lang="en-US" baseline="-25000" dirty="0">
                <a:latin typeface="Times New Roman" panose="02020603050405020304" pitchFamily="18" charset="0"/>
              </a:rPr>
              <a:t>0</a:t>
            </a:r>
            <a:endParaRPr lang="en-US" dirty="0">
              <a:latin typeface="Times New Roman" panose="02020603050405020304" pitchFamily="18" charset="0"/>
            </a:endParaRP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The secant method requires two initial values:</a:t>
            </a:r>
            <a:endParaRPr lang="en-US" i="1" dirty="0"/>
          </a:p>
          <a:p>
            <a:pPr lvl="1"/>
            <a:r>
              <a:rPr lang="en-US" dirty="0"/>
              <a:t>What should we choose?</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The shooting method</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9</a:t>
            </a:fld>
            <a:endParaRPr lang="en-CA"/>
          </a:p>
        </p:txBody>
      </p:sp>
      <p:cxnSp>
        <p:nvCxnSpPr>
          <p:cNvPr id="7" name="Straight Connector 6">
            <a:extLst>
              <a:ext uri="{FF2B5EF4-FFF2-40B4-BE49-F238E27FC236}">
                <a16:creationId xmlns:a16="http://schemas.microsoft.com/office/drawing/2014/main" id="{073A0809-573F-4F00-9E64-A05DAAF36349}"/>
              </a:ext>
            </a:extLst>
          </p:cNvPr>
          <p:cNvCxnSpPr>
            <a:cxnSpLocks/>
          </p:cNvCxnSpPr>
          <p:nvPr/>
        </p:nvCxnSpPr>
        <p:spPr>
          <a:xfrm rot="16200000">
            <a:off x="4584700" y="4162553"/>
            <a:ext cx="0" cy="321389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2EF1257-1227-4021-8E44-3B91B1934F9F}"/>
              </a:ext>
            </a:extLst>
          </p:cNvPr>
          <p:cNvCxnSpPr>
            <a:cxnSpLocks/>
          </p:cNvCxnSpPr>
          <p:nvPr/>
        </p:nvCxnSpPr>
        <p:spPr>
          <a:xfrm>
            <a:off x="3040251" y="5686552"/>
            <a:ext cx="0" cy="18288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8F71CE8-7F6C-472E-BB7A-52E5B6458134}"/>
              </a:ext>
            </a:extLst>
          </p:cNvPr>
          <p:cNvCxnSpPr>
            <a:cxnSpLocks/>
          </p:cNvCxnSpPr>
          <p:nvPr/>
        </p:nvCxnSpPr>
        <p:spPr>
          <a:xfrm>
            <a:off x="6142310" y="5683504"/>
            <a:ext cx="0" cy="18288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FAC5B51-CC95-47A3-A74F-19CCE20A98D1}"/>
              </a:ext>
            </a:extLst>
          </p:cNvPr>
          <p:cNvSpPr txBox="1"/>
          <p:nvPr/>
        </p:nvSpPr>
        <p:spPr>
          <a:xfrm>
            <a:off x="5953626" y="5926946"/>
            <a:ext cx="405942" cy="430887"/>
          </a:xfrm>
          <a:prstGeom prst="rect">
            <a:avLst/>
          </a:prstGeom>
          <a:noFill/>
        </p:spPr>
        <p:txBody>
          <a:bodyPr wrap="square">
            <a:spAutoFit/>
          </a:bodyPr>
          <a:lstStyle/>
          <a:p>
            <a:r>
              <a:rPr kumimoji="0" lang="en-US" sz="22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b</a:t>
            </a:r>
            <a:endParaRPr lang="en-US" dirty="0"/>
          </a:p>
        </p:txBody>
      </p:sp>
      <p:sp>
        <p:nvSpPr>
          <p:cNvPr id="14" name="TextBox 13">
            <a:extLst>
              <a:ext uri="{FF2B5EF4-FFF2-40B4-BE49-F238E27FC236}">
                <a16:creationId xmlns:a16="http://schemas.microsoft.com/office/drawing/2014/main" id="{AF9A7E34-2446-4646-8CF3-7096F2864CDB}"/>
              </a:ext>
            </a:extLst>
          </p:cNvPr>
          <p:cNvSpPr txBox="1"/>
          <p:nvPr/>
        </p:nvSpPr>
        <p:spPr>
          <a:xfrm>
            <a:off x="2901428" y="5928344"/>
            <a:ext cx="677540" cy="430887"/>
          </a:xfrm>
          <a:prstGeom prst="rect">
            <a:avLst/>
          </a:prstGeom>
          <a:noFill/>
        </p:spPr>
        <p:txBody>
          <a:bodyPr wrap="square">
            <a:spAutoFit/>
          </a:bodyPr>
          <a:lstStyle/>
          <a:p>
            <a:r>
              <a:rPr kumimoji="0" lang="en-US" sz="22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a</a:t>
            </a:r>
            <a:endParaRPr lang="en-US" dirty="0"/>
          </a:p>
        </p:txBody>
      </p:sp>
      <p:sp>
        <p:nvSpPr>
          <p:cNvPr id="15" name="TextBox 14">
            <a:extLst>
              <a:ext uri="{FF2B5EF4-FFF2-40B4-BE49-F238E27FC236}">
                <a16:creationId xmlns:a16="http://schemas.microsoft.com/office/drawing/2014/main" id="{2A5CE190-3A12-4A2E-B1C2-073F450DCA3D}"/>
              </a:ext>
            </a:extLst>
          </p:cNvPr>
          <p:cNvSpPr txBox="1"/>
          <p:nvPr/>
        </p:nvSpPr>
        <p:spPr>
          <a:xfrm>
            <a:off x="2959837" y="3773286"/>
            <a:ext cx="840375" cy="430887"/>
          </a:xfrm>
          <a:prstGeom prst="rect">
            <a:avLst/>
          </a:prstGeom>
          <a:noFill/>
        </p:spPr>
        <p:txBody>
          <a:bodyPr wrap="square">
            <a:spAutoFit/>
          </a:bodyPr>
          <a:lstStyle/>
          <a:p>
            <a:r>
              <a:rPr kumimoji="0" lang="en-US" sz="22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u</a:t>
            </a:r>
            <a:r>
              <a:rPr kumimoji="0" lang="en-US" sz="2200" b="0"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r>
              <a:rPr kumimoji="0" lang="en-US" sz="22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x</a:t>
            </a:r>
            <a:r>
              <a:rPr kumimoji="0" lang="en-US" sz="2200" b="0" u="none" strike="noStrike" kern="1200" cap="none" spc="0" normalizeH="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endParaRPr lang="en-US" dirty="0"/>
          </a:p>
        </p:txBody>
      </p:sp>
      <p:sp>
        <p:nvSpPr>
          <p:cNvPr id="16" name="Oval 15">
            <a:extLst>
              <a:ext uri="{FF2B5EF4-FFF2-40B4-BE49-F238E27FC236}">
                <a16:creationId xmlns:a16="http://schemas.microsoft.com/office/drawing/2014/main" id="{413334F6-5C40-455D-9D26-616B45E887D4}"/>
              </a:ext>
            </a:extLst>
          </p:cNvPr>
          <p:cNvSpPr/>
          <p:nvPr/>
        </p:nvSpPr>
        <p:spPr>
          <a:xfrm>
            <a:off x="2994531" y="4941116"/>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E5E1161-D787-4D55-A4A5-90894220532A}"/>
              </a:ext>
            </a:extLst>
          </p:cNvPr>
          <p:cNvSpPr/>
          <p:nvPr/>
        </p:nvSpPr>
        <p:spPr>
          <a:xfrm>
            <a:off x="6096590" y="4028113"/>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6B56FB8-BD56-4E28-8A01-A0AF711B4C6E}"/>
              </a:ext>
            </a:extLst>
          </p:cNvPr>
          <p:cNvSpPr txBox="1"/>
          <p:nvPr/>
        </p:nvSpPr>
        <p:spPr>
          <a:xfrm>
            <a:off x="2570887" y="4756450"/>
            <a:ext cx="406866" cy="400110"/>
          </a:xfrm>
          <a:prstGeom prst="rect">
            <a:avLst/>
          </a:prstGeom>
          <a:noFill/>
        </p:spPr>
        <p:txBody>
          <a:bodyPr wrap="square">
            <a:spAutoFit/>
          </a:bodyPr>
          <a:lstStyle/>
          <a:p>
            <a:r>
              <a:rPr lang="en-US" sz="2000" i="1" dirty="0" err="1">
                <a:solidFill>
                  <a:prstClr val="white"/>
                </a:solidFill>
                <a:latin typeface="Times New Roman" panose="02020603050405020304" pitchFamily="18" charset="0"/>
              </a:rPr>
              <a:t>u</a:t>
            </a:r>
            <a:r>
              <a:rPr lang="en-US" sz="2000" i="1" baseline="-25000" dirty="0" err="1">
                <a:solidFill>
                  <a:prstClr val="white"/>
                </a:solidFill>
                <a:latin typeface="Times New Roman" panose="02020603050405020304" pitchFamily="18" charset="0"/>
              </a:rPr>
              <a:t>a</a:t>
            </a:r>
            <a:endParaRPr lang="en-US" sz="2000" dirty="0"/>
          </a:p>
        </p:txBody>
      </p:sp>
      <p:cxnSp>
        <p:nvCxnSpPr>
          <p:cNvPr id="22" name="Straight Connector 21">
            <a:extLst>
              <a:ext uri="{FF2B5EF4-FFF2-40B4-BE49-F238E27FC236}">
                <a16:creationId xmlns:a16="http://schemas.microsoft.com/office/drawing/2014/main" id="{4C93FB39-54B6-48BD-9A4C-9EBFC804A516}"/>
              </a:ext>
            </a:extLst>
          </p:cNvPr>
          <p:cNvCxnSpPr>
            <a:cxnSpLocks/>
          </p:cNvCxnSpPr>
          <p:nvPr/>
        </p:nvCxnSpPr>
        <p:spPr>
          <a:xfrm flipV="1">
            <a:off x="3040251" y="4064217"/>
            <a:ext cx="3134388" cy="926394"/>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24" name="Object 23">
            <a:extLst>
              <a:ext uri="{FF2B5EF4-FFF2-40B4-BE49-F238E27FC236}">
                <a16:creationId xmlns:a16="http://schemas.microsoft.com/office/drawing/2014/main" id="{99EEE7B6-5365-4D7A-B6E7-A2FCD217EA13}"/>
              </a:ext>
            </a:extLst>
          </p:cNvPr>
          <p:cNvGraphicFramePr>
            <a:graphicFrameLocks noChangeAspect="1"/>
          </p:cNvGraphicFramePr>
          <p:nvPr>
            <p:extLst>
              <p:ext uri="{D42A27DB-BD31-4B8C-83A1-F6EECF244321}">
                <p14:modId xmlns:p14="http://schemas.microsoft.com/office/powerpoint/2010/main" val="469690618"/>
              </p:ext>
            </p:extLst>
          </p:nvPr>
        </p:nvGraphicFramePr>
        <p:xfrm>
          <a:off x="3963943" y="3285329"/>
          <a:ext cx="1584325" cy="766762"/>
        </p:xfrm>
        <a:graphic>
          <a:graphicData uri="http://schemas.openxmlformats.org/presentationml/2006/ole">
            <mc:AlternateContent xmlns:mc="http://schemas.openxmlformats.org/markup-compatibility/2006">
              <mc:Choice xmlns:v="urn:schemas-microsoft-com:vml" Requires="v">
                <p:oleObj spid="_x0000_s4099" name="Equation" r:id="rId4" imgW="812520" imgH="393480" progId="Equation.DSMT4">
                  <p:embed/>
                </p:oleObj>
              </mc:Choice>
              <mc:Fallback>
                <p:oleObj name="Equation" r:id="rId4" imgW="812520" imgH="393480" progId="Equation.DSMT4">
                  <p:embed/>
                  <p:pic>
                    <p:nvPicPr>
                      <p:cNvPr id="6" name="Object 5">
                        <a:extLst>
                          <a:ext uri="{FF2B5EF4-FFF2-40B4-BE49-F238E27FC236}">
                            <a16:creationId xmlns:a16="http://schemas.microsoft.com/office/drawing/2014/main" id="{D2C71703-F2E5-4DED-9175-4E6ABB318FEC}"/>
                          </a:ext>
                        </a:extLst>
                      </p:cNvPr>
                      <p:cNvPicPr/>
                      <p:nvPr/>
                    </p:nvPicPr>
                    <p:blipFill>
                      <a:blip r:embed="rId5"/>
                      <a:stretch>
                        <a:fillRect/>
                      </a:stretch>
                    </p:blipFill>
                    <p:spPr>
                      <a:xfrm>
                        <a:off x="3963943" y="3285329"/>
                        <a:ext cx="1584325" cy="766762"/>
                      </a:xfrm>
                      <a:prstGeom prst="rect">
                        <a:avLst/>
                      </a:prstGeom>
                    </p:spPr>
                  </p:pic>
                </p:oleObj>
              </mc:Fallback>
            </mc:AlternateContent>
          </a:graphicData>
        </a:graphic>
      </p:graphicFrame>
      <p:sp>
        <p:nvSpPr>
          <p:cNvPr id="25" name="TextBox 24">
            <a:extLst>
              <a:ext uri="{FF2B5EF4-FFF2-40B4-BE49-F238E27FC236}">
                <a16:creationId xmlns:a16="http://schemas.microsoft.com/office/drawing/2014/main" id="{4EB6EFC5-D382-4C9E-90C4-89E2BD45621B}"/>
              </a:ext>
            </a:extLst>
          </p:cNvPr>
          <p:cNvSpPr txBox="1"/>
          <p:nvPr/>
        </p:nvSpPr>
        <p:spPr>
          <a:xfrm>
            <a:off x="5945571" y="4097830"/>
            <a:ext cx="406866" cy="400110"/>
          </a:xfrm>
          <a:prstGeom prst="rect">
            <a:avLst/>
          </a:prstGeom>
          <a:noFill/>
        </p:spPr>
        <p:txBody>
          <a:bodyPr wrap="square">
            <a:spAutoFit/>
          </a:bodyPr>
          <a:lstStyle/>
          <a:p>
            <a:r>
              <a:rPr lang="en-US" sz="2000" i="1" dirty="0" err="1">
                <a:solidFill>
                  <a:prstClr val="white"/>
                </a:solidFill>
                <a:latin typeface="Times New Roman" panose="02020603050405020304" pitchFamily="18" charset="0"/>
              </a:rPr>
              <a:t>u</a:t>
            </a:r>
            <a:r>
              <a:rPr lang="en-US" sz="2000" i="1" baseline="-25000" dirty="0" err="1">
                <a:solidFill>
                  <a:prstClr val="white"/>
                </a:solidFill>
                <a:latin typeface="Times New Roman" panose="02020603050405020304" pitchFamily="18" charset="0"/>
              </a:rPr>
              <a:t>b</a:t>
            </a:r>
            <a:endParaRPr lang="en-US" sz="2000" dirty="0"/>
          </a:p>
        </p:txBody>
      </p:sp>
    </p:spTree>
    <p:custDataLst>
      <p:tags r:id="rId2"/>
    </p:custDataLst>
    <p:extLst>
      <p:ext uri="{BB962C8B-B14F-4D97-AF65-F5344CB8AC3E}">
        <p14:creationId xmlns:p14="http://schemas.microsoft.com/office/powerpoint/2010/main" val="36568067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7.5|7|34.7|8.6|6|1.5|4.9|9.2|1.2|2"/>
</p:tagLst>
</file>

<file path=ppt/tags/tag10.xml><?xml version="1.0" encoding="utf-8"?>
<p:tagLst xmlns:a="http://schemas.openxmlformats.org/drawingml/2006/main" xmlns:r="http://schemas.openxmlformats.org/officeDocument/2006/relationships" xmlns:p="http://schemas.openxmlformats.org/presentationml/2006/main">
  <p:tag name="TIMING" val="|3.2|9.5|24.2|12.7|12.1|6.4"/>
</p:tagLst>
</file>

<file path=ppt/tags/tag11.xml><?xml version="1.0" encoding="utf-8"?>
<p:tagLst xmlns:a="http://schemas.openxmlformats.org/drawingml/2006/main" xmlns:r="http://schemas.openxmlformats.org/officeDocument/2006/relationships" xmlns:p="http://schemas.openxmlformats.org/presentationml/2006/main">
  <p:tag name="TIMING" val="|8.9|8.7|11.2|11.7|4.7|7.8|4|3.6|5.2|10.6|2.7|5.2|3.9"/>
</p:tagLst>
</file>

<file path=ppt/tags/tag12.xml><?xml version="1.0" encoding="utf-8"?>
<p:tagLst xmlns:a="http://schemas.openxmlformats.org/drawingml/2006/main" xmlns:r="http://schemas.openxmlformats.org/officeDocument/2006/relationships" xmlns:p="http://schemas.openxmlformats.org/presentationml/2006/main">
  <p:tag name="TIMING" val="|8.4|4.5|14.1|7.7|22.1"/>
</p:tagLst>
</file>

<file path=ppt/tags/tag13.xml><?xml version="1.0" encoding="utf-8"?>
<p:tagLst xmlns:a="http://schemas.openxmlformats.org/drawingml/2006/main" xmlns:r="http://schemas.openxmlformats.org/officeDocument/2006/relationships" xmlns:p="http://schemas.openxmlformats.org/presentationml/2006/main">
  <p:tag name="TIMING" val="|8.7|4.5"/>
</p:tagLst>
</file>

<file path=ppt/tags/tag14.xml><?xml version="1.0" encoding="utf-8"?>
<p:tagLst xmlns:a="http://schemas.openxmlformats.org/drawingml/2006/main" xmlns:r="http://schemas.openxmlformats.org/officeDocument/2006/relationships" xmlns:p="http://schemas.openxmlformats.org/presentationml/2006/main">
  <p:tag name="TIMING" val="|45.9"/>
</p:tagLst>
</file>

<file path=ppt/tags/tag15.xml><?xml version="1.0" encoding="utf-8"?>
<p:tagLst xmlns:a="http://schemas.openxmlformats.org/drawingml/2006/main" xmlns:r="http://schemas.openxmlformats.org/officeDocument/2006/relationships" xmlns:p="http://schemas.openxmlformats.org/presentationml/2006/main">
  <p:tag name="TIMING" val="|21.8|10.6|20.2|33.9|41.6|47.6"/>
</p:tagLst>
</file>

<file path=ppt/tags/tag16.xml><?xml version="1.0" encoding="utf-8"?>
<p:tagLst xmlns:a="http://schemas.openxmlformats.org/drawingml/2006/main" xmlns:r="http://schemas.openxmlformats.org/officeDocument/2006/relationships" xmlns:p="http://schemas.openxmlformats.org/presentationml/2006/main">
  <p:tag name="TIMING" val="|27.6|10.6|6.8|33.3"/>
</p:tagLst>
</file>

<file path=ppt/tags/tag17.xml><?xml version="1.0" encoding="utf-8"?>
<p:tagLst xmlns:a="http://schemas.openxmlformats.org/drawingml/2006/main" xmlns:r="http://schemas.openxmlformats.org/officeDocument/2006/relationships" xmlns:p="http://schemas.openxmlformats.org/presentationml/2006/main">
  <p:tag name="TIMING" val="|13.1|7|7.6|8.1|18.8"/>
</p:tagLst>
</file>

<file path=ppt/tags/tag18.xml><?xml version="1.0" encoding="utf-8"?>
<p:tagLst xmlns:a="http://schemas.openxmlformats.org/drawingml/2006/main" xmlns:r="http://schemas.openxmlformats.org/officeDocument/2006/relationships" xmlns:p="http://schemas.openxmlformats.org/presentationml/2006/main">
  <p:tag name="TIMING" val="|32.9"/>
</p:tagLst>
</file>

<file path=ppt/tags/tag19.xml><?xml version="1.0" encoding="utf-8"?>
<p:tagLst xmlns:a="http://schemas.openxmlformats.org/drawingml/2006/main" xmlns:r="http://schemas.openxmlformats.org/officeDocument/2006/relationships" xmlns:p="http://schemas.openxmlformats.org/presentationml/2006/main">
  <p:tag name="TIMING" val="|19.4"/>
</p:tagLst>
</file>

<file path=ppt/tags/tag2.xml><?xml version="1.0" encoding="utf-8"?>
<p:tagLst xmlns:a="http://schemas.openxmlformats.org/drawingml/2006/main" xmlns:r="http://schemas.openxmlformats.org/officeDocument/2006/relationships" xmlns:p="http://schemas.openxmlformats.org/presentationml/2006/main">
  <p:tag name="TIMING" val="|5.9|10.4|3.4"/>
</p:tagLst>
</file>

<file path=ppt/tags/tag20.xml><?xml version="1.0" encoding="utf-8"?>
<p:tagLst xmlns:a="http://schemas.openxmlformats.org/drawingml/2006/main" xmlns:r="http://schemas.openxmlformats.org/officeDocument/2006/relationships" xmlns:p="http://schemas.openxmlformats.org/presentationml/2006/main">
  <p:tag name="TIMING" val="|32.9"/>
</p:tagLst>
</file>

<file path=ppt/tags/tag3.xml><?xml version="1.0" encoding="utf-8"?>
<p:tagLst xmlns:a="http://schemas.openxmlformats.org/drawingml/2006/main" xmlns:r="http://schemas.openxmlformats.org/officeDocument/2006/relationships" xmlns:p="http://schemas.openxmlformats.org/presentationml/2006/main">
  <p:tag name="TIMING" val="|6.7|24.4"/>
</p:tagLst>
</file>

<file path=ppt/tags/tag4.xml><?xml version="1.0" encoding="utf-8"?>
<p:tagLst xmlns:a="http://schemas.openxmlformats.org/drawingml/2006/main" xmlns:r="http://schemas.openxmlformats.org/officeDocument/2006/relationships" xmlns:p="http://schemas.openxmlformats.org/presentationml/2006/main">
  <p:tag name="TIMING" val="|20.2|11.1|19.6"/>
</p:tagLst>
</file>

<file path=ppt/tags/tag5.xml><?xml version="1.0" encoding="utf-8"?>
<p:tagLst xmlns:a="http://schemas.openxmlformats.org/drawingml/2006/main" xmlns:r="http://schemas.openxmlformats.org/officeDocument/2006/relationships" xmlns:p="http://schemas.openxmlformats.org/presentationml/2006/main">
  <p:tag name="TIMING" val="|19.5"/>
</p:tagLst>
</file>

<file path=ppt/tags/tag6.xml><?xml version="1.0" encoding="utf-8"?>
<p:tagLst xmlns:a="http://schemas.openxmlformats.org/drawingml/2006/main" xmlns:r="http://schemas.openxmlformats.org/officeDocument/2006/relationships" xmlns:p="http://schemas.openxmlformats.org/presentationml/2006/main">
  <p:tag name="TIMING" val="|11.1|11.2|21.7|19.2|4.4|20.1"/>
</p:tagLst>
</file>

<file path=ppt/tags/tag7.xml><?xml version="1.0" encoding="utf-8"?>
<p:tagLst xmlns:a="http://schemas.openxmlformats.org/drawingml/2006/main" xmlns:r="http://schemas.openxmlformats.org/officeDocument/2006/relationships" xmlns:p="http://schemas.openxmlformats.org/presentationml/2006/main">
  <p:tag name="TIMING" val="|19.9|6.1|7.9"/>
</p:tagLst>
</file>

<file path=ppt/tags/tag8.xml><?xml version="1.0" encoding="utf-8"?>
<p:tagLst xmlns:a="http://schemas.openxmlformats.org/drawingml/2006/main" xmlns:r="http://schemas.openxmlformats.org/officeDocument/2006/relationships" xmlns:p="http://schemas.openxmlformats.org/presentationml/2006/main">
  <p:tag name="TIMING" val="|11.5|3.9|9.4|10.7|13.8|8.8|4"/>
</p:tagLst>
</file>

<file path=ppt/tags/tag9.xml><?xml version="1.0" encoding="utf-8"?>
<p:tagLst xmlns:a="http://schemas.openxmlformats.org/drawingml/2006/main" xmlns:r="http://schemas.openxmlformats.org/officeDocument/2006/relationships" xmlns:p="http://schemas.openxmlformats.org/presentationml/2006/main">
  <p:tag name="TIMING" val="|17.9|19|10.5|10.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106015</TotalTime>
  <Words>1513</Words>
  <Application>Microsoft Office PowerPoint</Application>
  <PresentationFormat>On-screen Show (4:3)</PresentationFormat>
  <Paragraphs>284</Paragraphs>
  <Slides>26</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7" baseType="lpstr">
      <vt:lpstr>ＭＳ Ｐゴシック</vt:lpstr>
      <vt:lpstr>Arial</vt:lpstr>
      <vt:lpstr>Bookman Old Style</vt:lpstr>
      <vt:lpstr>Calibri</vt:lpstr>
      <vt:lpstr>Cambria</vt:lpstr>
      <vt:lpstr>Consolas</vt:lpstr>
      <vt:lpstr>Constantia</vt:lpstr>
      <vt:lpstr>Georgia</vt:lpstr>
      <vt:lpstr>Times New Roman</vt:lpstr>
      <vt:lpstr>Office Theme</vt:lpstr>
      <vt:lpstr>Equation</vt:lpstr>
      <vt:lpstr>The shooting method</vt:lpstr>
      <vt:lpstr>Introduction</vt:lpstr>
      <vt:lpstr>The shooting method</vt:lpstr>
      <vt:lpstr>Boundary-value problems</vt:lpstr>
      <vt:lpstr>Initial-value problems</vt:lpstr>
      <vt:lpstr>Initial-value problems</vt:lpstr>
      <vt:lpstr>Initial-value problems</vt:lpstr>
      <vt:lpstr>Initial-value problems</vt:lpstr>
      <vt:lpstr>First initial slope s0</vt:lpstr>
      <vt:lpstr>Second initial slope s1</vt:lpstr>
      <vt:lpstr>Subsequent initial slopes</vt:lpstr>
      <vt:lpstr>Visualization</vt:lpstr>
      <vt:lpstr>Visualization</vt:lpstr>
      <vt:lpstr>Implementation</vt:lpstr>
      <vt:lpstr>Implementation</vt:lpstr>
      <vt:lpstr>Implementation</vt:lpstr>
      <vt:lpstr>Implementation</vt:lpstr>
      <vt:lpstr>Implementation</vt:lpstr>
      <vt:lpstr>Implementation</vt:lpstr>
      <vt:lpstr>Humor</vt:lpstr>
      <vt:lpstr>Linear ordinary differential equations</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Wilhelm Harder</dc:creator>
  <cp:lastModifiedBy>Douglas Wilhelm Harder</cp:lastModifiedBy>
  <cp:revision>1729</cp:revision>
  <dcterms:created xsi:type="dcterms:W3CDTF">2020-04-30T19:27:29Z</dcterms:created>
  <dcterms:modified xsi:type="dcterms:W3CDTF">2025-03-07T17:15:18Z</dcterms:modified>
</cp:coreProperties>
</file>